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1" r:id="rId3"/>
    <p:sldId id="266" r:id="rId4"/>
    <p:sldId id="262" r:id="rId5"/>
    <p:sldId id="267" r:id="rId6"/>
    <p:sldId id="270" r:id="rId7"/>
    <p:sldId id="268" r:id="rId8"/>
    <p:sldId id="271" r:id="rId9"/>
    <p:sldId id="275" r:id="rId10"/>
    <p:sldId id="272" r:id="rId11"/>
    <p:sldId id="276" r:id="rId12"/>
    <p:sldId id="273" r:id="rId13"/>
    <p:sldId id="277" r:id="rId14"/>
    <p:sldId id="274"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B677"/>
    <a:srgbClr val="336699"/>
    <a:srgbClr val="333F50"/>
    <a:srgbClr val="AD9C65"/>
    <a:srgbClr val="3B0076"/>
    <a:srgbClr val="C3B072"/>
    <a:srgbClr val="372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p:restoredTop sz="94674"/>
  </p:normalViewPr>
  <p:slideViewPr>
    <p:cSldViewPr snapToGrid="0" snapToObjects="1" showGuides="1">
      <p:cViewPr varScale="1">
        <p:scale>
          <a:sx n="108" d="100"/>
          <a:sy n="108" d="100"/>
        </p:scale>
        <p:origin x="936" y="102"/>
      </p:cViewPr>
      <p:guideLst>
        <p:guide orient="horz" pos="232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8076BAE-1BAC-E847-B51F-06A607EA524F}"/>
              </a:ext>
            </a:extLst>
          </p:cNvPr>
          <p:cNvGrpSpPr/>
          <p:nvPr userDrawn="1"/>
        </p:nvGrpSpPr>
        <p:grpSpPr>
          <a:xfrm>
            <a:off x="-1375030" y="-846665"/>
            <a:ext cx="15226497" cy="9036762"/>
            <a:chOff x="-1375030" y="-846665"/>
            <a:chExt cx="15226497" cy="9036762"/>
          </a:xfrm>
        </p:grpSpPr>
        <p:pic>
          <p:nvPicPr>
            <p:cNvPr id="15" name="Picture 14">
              <a:extLst>
                <a:ext uri="{FF2B5EF4-FFF2-40B4-BE49-F238E27FC236}">
                  <a16:creationId xmlns:a16="http://schemas.microsoft.com/office/drawing/2014/main" id="{29D55D4C-46A5-6D40-A7B2-09836AC471F8}"/>
                </a:ext>
              </a:extLst>
            </p:cNvPr>
            <p:cNvPicPr>
              <a:picLocks noChangeAspect="1"/>
            </p:cNvPicPr>
            <p:nvPr userDrawn="1"/>
          </p:nvPicPr>
          <p:blipFill>
            <a:blip r:embed="rId2"/>
            <a:stretch>
              <a:fillRect/>
            </a:stretch>
          </p:blipFill>
          <p:spPr>
            <a:xfrm>
              <a:off x="-1375030" y="-846665"/>
              <a:ext cx="15226497" cy="9036762"/>
            </a:xfrm>
            <a:prstGeom prst="rect">
              <a:avLst/>
            </a:prstGeom>
          </p:spPr>
        </p:pic>
        <p:sp>
          <p:nvSpPr>
            <p:cNvPr id="10" name="Rectangle 9">
              <a:extLst>
                <a:ext uri="{FF2B5EF4-FFF2-40B4-BE49-F238E27FC236}">
                  <a16:creationId xmlns:a16="http://schemas.microsoft.com/office/drawing/2014/main" id="{EF03461B-BBA5-4A48-BFFA-CAF1BBBA2D39}"/>
                </a:ext>
              </a:extLst>
            </p:cNvPr>
            <p:cNvSpPr/>
            <p:nvPr/>
          </p:nvSpPr>
          <p:spPr>
            <a:xfrm>
              <a:off x="-27321" y="6079252"/>
              <a:ext cx="12256665" cy="197979"/>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05BDADA-7891-1345-8C55-8691EA6357CB}"/>
                </a:ext>
              </a:extLst>
            </p:cNvPr>
            <p:cNvPicPr>
              <a:picLocks noChangeAspect="1"/>
            </p:cNvPicPr>
            <p:nvPr userDrawn="1"/>
          </p:nvPicPr>
          <p:blipFill>
            <a:blip r:embed="rId3"/>
            <a:stretch>
              <a:fillRect/>
            </a:stretch>
          </p:blipFill>
          <p:spPr>
            <a:xfrm>
              <a:off x="10435501" y="6416807"/>
              <a:ext cx="1610822" cy="302970"/>
            </a:xfrm>
            <a:prstGeom prst="rect">
              <a:avLst/>
            </a:prstGeom>
          </p:spPr>
        </p:pic>
      </p:grpSp>
      <p:sp>
        <p:nvSpPr>
          <p:cNvPr id="2" name="Title 1">
            <a:extLst>
              <a:ext uri="{FF2B5EF4-FFF2-40B4-BE49-F238E27FC236}">
                <a16:creationId xmlns:a16="http://schemas.microsoft.com/office/drawing/2014/main" id="{760BED3D-DCC0-3F42-BF45-B885B836A034}"/>
              </a:ext>
            </a:extLst>
          </p:cNvPr>
          <p:cNvSpPr>
            <a:spLocks noGrp="1"/>
          </p:cNvSpPr>
          <p:nvPr userDrawn="1">
            <p:ph type="ctrTitle" hasCustomPrompt="1"/>
          </p:nvPr>
        </p:nvSpPr>
        <p:spPr>
          <a:xfrm>
            <a:off x="1524000" y="1621984"/>
            <a:ext cx="9144000" cy="2387600"/>
          </a:xfrm>
        </p:spPr>
        <p:txBody>
          <a:bodyPr anchor="b">
            <a:normAutofit/>
          </a:bodyPr>
          <a:lstStyle>
            <a:lvl1pPr algn="ctr">
              <a:defRPr sz="5400" b="1" i="0">
                <a:solidFill>
                  <a:schemeClr val="bg1"/>
                </a:solidFill>
                <a:latin typeface="Rockwell" panose="02060603020205020403" pitchFamily="18" charset="77"/>
              </a:defRPr>
            </a:lvl1pPr>
          </a:lstStyle>
          <a:p>
            <a:r>
              <a:rPr lang="en-US" dirty="0"/>
              <a:t>This is the main title </a:t>
            </a:r>
            <a:br>
              <a:rPr lang="en-US" dirty="0"/>
            </a:br>
            <a:r>
              <a:rPr lang="en-US" dirty="0"/>
              <a:t>slide of the presentation</a:t>
            </a:r>
          </a:p>
        </p:txBody>
      </p:sp>
      <p:sp>
        <p:nvSpPr>
          <p:cNvPr id="3" name="Subtitle 2">
            <a:extLst>
              <a:ext uri="{FF2B5EF4-FFF2-40B4-BE49-F238E27FC236}">
                <a16:creationId xmlns:a16="http://schemas.microsoft.com/office/drawing/2014/main" id="{E5ECF333-C2CE-C04C-BF34-18C790579C52}"/>
              </a:ext>
            </a:extLst>
          </p:cNvPr>
          <p:cNvSpPr>
            <a:spLocks noGrp="1"/>
          </p:cNvSpPr>
          <p:nvPr userDrawn="1">
            <p:ph type="subTitle" idx="1" hasCustomPrompt="1"/>
          </p:nvPr>
        </p:nvSpPr>
        <p:spPr>
          <a:xfrm>
            <a:off x="1524000" y="4101659"/>
            <a:ext cx="9144000" cy="1655762"/>
          </a:xfrm>
        </p:spPr>
        <p:txBody>
          <a:bodyPr/>
          <a:lstStyle>
            <a:lvl1pPr marL="0" indent="0" algn="ctr">
              <a:buNone/>
              <a:defRPr sz="2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A. OPTIONAL Ph.D.</a:t>
            </a:r>
          </a:p>
        </p:txBody>
      </p:sp>
      <p:sp>
        <p:nvSpPr>
          <p:cNvPr id="4" name="Date Placeholder 3">
            <a:extLst>
              <a:ext uri="{FF2B5EF4-FFF2-40B4-BE49-F238E27FC236}">
                <a16:creationId xmlns:a16="http://schemas.microsoft.com/office/drawing/2014/main" id="{048153D3-A9BF-2740-BF81-16DEAC6AF2FF}"/>
              </a:ext>
            </a:extLst>
          </p:cNvPr>
          <p:cNvSpPr>
            <a:spLocks noGrp="1"/>
          </p:cNvSpPr>
          <p:nvPr userDrawn="1">
            <p:ph type="dt" sz="half" idx="10"/>
          </p:nvPr>
        </p:nvSpPr>
        <p:spPr/>
        <p:txBody>
          <a:body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EBF2D75B-35C7-9142-AC95-6C5BDA92F333}"/>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C6AD0-7B4E-3E4F-961F-B89593FC9667}"/>
              </a:ext>
            </a:extLst>
          </p:cNvPr>
          <p:cNvSpPr>
            <a:spLocks noGrp="1"/>
          </p:cNvSpPr>
          <p:nvPr userDrawn="1">
            <p:ph type="sldNum" sz="quarter" idx="12"/>
          </p:nvPr>
        </p:nvSpPr>
        <p:spPr/>
        <p:txBody>
          <a:bodyPr/>
          <a:lstStyle/>
          <a:p>
            <a:fld id="{87E18AA2-674E-2646-A795-585EA0997C4F}" type="slidenum">
              <a:rPr lang="en-US" smtClean="0"/>
              <a:t>‹#›</a:t>
            </a:fld>
            <a:endParaRPr lang="en-US" dirty="0"/>
          </a:p>
        </p:txBody>
      </p:sp>
    </p:spTree>
    <p:extLst>
      <p:ext uri="{BB962C8B-B14F-4D97-AF65-F5344CB8AC3E}">
        <p14:creationId xmlns:p14="http://schemas.microsoft.com/office/powerpoint/2010/main" val="164080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BF38-3768-E347-B7FF-266B4B5D8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0504E3-39D8-044B-A296-58B2EF7D19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018AE-D053-1043-9124-E1A39B01FF7D}"/>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B10BF9ED-12BA-C347-927E-B7A622F7F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6A0C1-FE9E-7D41-A33D-C7CB4AFA737A}"/>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DE688255-CA74-8A45-A395-9C2580CA71D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30EEE539-63D7-CA4C-ADDF-83007B2238C1}"/>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F3F5EFF3-6B82-4245-92CB-B1B6429D923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690651B-5A08-0849-8506-567FC7F33BD4}"/>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3051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2902C9-FE34-3345-B0CC-B000C6CF8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CE681-8DB4-0A47-A019-02FAC999D6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A8188-FC4C-AB41-A6A5-B448A8376FCF}"/>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FFB71305-CB9F-2547-8761-74C0B587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CB9C5-3A7F-8641-9B1C-2E4FB7DAC89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1" name="Group 10">
            <a:extLst>
              <a:ext uri="{FF2B5EF4-FFF2-40B4-BE49-F238E27FC236}">
                <a16:creationId xmlns:a16="http://schemas.microsoft.com/office/drawing/2014/main" id="{08BDB328-9B2B-604E-87CD-81E0A239A1F7}"/>
              </a:ext>
            </a:extLst>
          </p:cNvPr>
          <p:cNvGrpSpPr/>
          <p:nvPr userDrawn="1"/>
        </p:nvGrpSpPr>
        <p:grpSpPr>
          <a:xfrm>
            <a:off x="-340385" y="0"/>
            <a:ext cx="12532385" cy="10104870"/>
            <a:chOff x="-340385" y="0"/>
            <a:chExt cx="12532385" cy="10104870"/>
          </a:xfrm>
        </p:grpSpPr>
        <p:pic>
          <p:nvPicPr>
            <p:cNvPr id="12" name="Picture 11">
              <a:extLst>
                <a:ext uri="{FF2B5EF4-FFF2-40B4-BE49-F238E27FC236}">
                  <a16:creationId xmlns:a16="http://schemas.microsoft.com/office/drawing/2014/main" id="{A971B3AA-F959-4D47-B285-645291B724A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3" name="Rectangle 12">
              <a:extLst>
                <a:ext uri="{FF2B5EF4-FFF2-40B4-BE49-F238E27FC236}">
                  <a16:creationId xmlns:a16="http://schemas.microsoft.com/office/drawing/2014/main" id="{A5B601BC-131C-0C49-A111-44F4D7AE9B4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B403586-DA42-7348-8625-71F47DC6E1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42288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F606-2D97-9A48-BBF6-77E463AA6DCA}"/>
              </a:ext>
            </a:extLst>
          </p:cNvPr>
          <p:cNvSpPr>
            <a:spLocks noGrp="1"/>
          </p:cNvSpPr>
          <p:nvPr>
            <p:ph type="title" hasCustomPrompt="1"/>
          </p:nvPr>
        </p:nvSpPr>
        <p:spPr/>
        <p:txBody>
          <a:bodyPr>
            <a:normAutofit/>
          </a:bodyPr>
          <a:lstStyle>
            <a:lvl1pPr>
              <a:defRPr sz="3600"/>
            </a:lvl1pPr>
          </a:lstStyle>
          <a:p>
            <a:r>
              <a:rPr lang="en-US" dirty="0"/>
              <a:t>This is a typical level 1 slide with the headline in Rockwell 36 pt.</a:t>
            </a:r>
          </a:p>
        </p:txBody>
      </p:sp>
      <p:sp>
        <p:nvSpPr>
          <p:cNvPr id="3" name="Content Placeholder 2">
            <a:extLst>
              <a:ext uri="{FF2B5EF4-FFF2-40B4-BE49-F238E27FC236}">
                <a16:creationId xmlns:a16="http://schemas.microsoft.com/office/drawing/2014/main" id="{481919FA-0BE5-994E-9714-AE0281EFCD24}"/>
              </a:ext>
            </a:extLst>
          </p:cNvPr>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This is a general textbox with the font Franklin Gothic in 24 point used as the primary typeface. Please take into account the room size that you are presenting in.</a:t>
            </a:r>
            <a:br>
              <a:rPr lang="en-US" dirty="0"/>
            </a:br>
            <a:r>
              <a:rPr lang="en-US" dirty="0"/>
              <a:t>Whenever possible, try to limit each slide to about 10 to 12 lines of text in two or three paragraphs so that a photograph aligns with text.</a:t>
            </a:r>
            <a:br>
              <a:rPr lang="en-US" dirty="0"/>
            </a:br>
            <a:r>
              <a:rPr lang="en-US" dirty="0"/>
              <a:t>Graphics may be added to this slide instead of a photograph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1D5ABE-F542-CA4A-ACAE-5A1E26C69F9B}"/>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34FA41-AC44-7743-9A11-863C517A0ACA}"/>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6" name="Footer Placeholder 5">
            <a:extLst>
              <a:ext uri="{FF2B5EF4-FFF2-40B4-BE49-F238E27FC236}">
                <a16:creationId xmlns:a16="http://schemas.microsoft.com/office/drawing/2014/main" id="{3A0D8A0E-B735-3D48-BA26-02EA4DEE1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A8D2B-13D1-064E-9648-E922EB08F06C}"/>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8" name="Group 17">
            <a:extLst>
              <a:ext uri="{FF2B5EF4-FFF2-40B4-BE49-F238E27FC236}">
                <a16:creationId xmlns:a16="http://schemas.microsoft.com/office/drawing/2014/main" id="{D7923BBE-151E-9C4B-B797-52DA54A739E7}"/>
              </a:ext>
            </a:extLst>
          </p:cNvPr>
          <p:cNvGrpSpPr/>
          <p:nvPr userDrawn="1"/>
        </p:nvGrpSpPr>
        <p:grpSpPr>
          <a:xfrm>
            <a:off x="-340385" y="0"/>
            <a:ext cx="12532385" cy="10104870"/>
            <a:chOff x="-340385" y="0"/>
            <a:chExt cx="12532385" cy="10104870"/>
          </a:xfrm>
        </p:grpSpPr>
        <p:pic>
          <p:nvPicPr>
            <p:cNvPr id="14" name="Picture 13">
              <a:extLst>
                <a:ext uri="{FF2B5EF4-FFF2-40B4-BE49-F238E27FC236}">
                  <a16:creationId xmlns:a16="http://schemas.microsoft.com/office/drawing/2014/main" id="{125B457A-BC51-9B47-9748-3DE9A07FF5FA}"/>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0" name="Rectangle 9">
              <a:extLst>
                <a:ext uri="{FF2B5EF4-FFF2-40B4-BE49-F238E27FC236}">
                  <a16:creationId xmlns:a16="http://schemas.microsoft.com/office/drawing/2014/main" id="{4ED1B4FA-B425-0D40-81A8-0B86977B1DA6}"/>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F094149-FAE3-0846-BBEC-E7C347E76C7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289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1A07-B97C-7C44-8857-F162FBEDB8A9}"/>
              </a:ext>
            </a:extLst>
          </p:cNvPr>
          <p:cNvSpPr>
            <a:spLocks noGrp="1"/>
          </p:cNvSpPr>
          <p:nvPr>
            <p:ph type="title" hasCustomPrompt="1"/>
          </p:nvPr>
        </p:nvSpPr>
        <p:spPr>
          <a:xfrm>
            <a:off x="841789" y="1143211"/>
            <a:ext cx="10515600" cy="2852737"/>
          </a:xfrm>
        </p:spPr>
        <p:txBody>
          <a:bodyPr anchor="b">
            <a:normAutofit/>
          </a:bodyPr>
          <a:lstStyle>
            <a:lvl1pPr algn="ctr">
              <a:defRPr sz="5400" b="1" i="0">
                <a:latin typeface="Rockwell" panose="02060603020205020403" pitchFamily="18" charset="77"/>
              </a:defRPr>
            </a:lvl1pPr>
          </a:lstStyle>
          <a:p>
            <a:r>
              <a:rPr lang="en-US" dirty="0"/>
              <a:t>This is the secondary title </a:t>
            </a:r>
            <a:br>
              <a:rPr lang="en-US" dirty="0"/>
            </a:br>
            <a:r>
              <a:rPr lang="en-US" dirty="0"/>
              <a:t>slide of the presentation</a:t>
            </a:r>
          </a:p>
        </p:txBody>
      </p:sp>
      <p:sp>
        <p:nvSpPr>
          <p:cNvPr id="3" name="Text Placeholder 2">
            <a:extLst>
              <a:ext uri="{FF2B5EF4-FFF2-40B4-BE49-F238E27FC236}">
                <a16:creationId xmlns:a16="http://schemas.microsoft.com/office/drawing/2014/main" id="{A2375701-BC1C-5346-B59B-F1001DC1B095}"/>
              </a:ext>
            </a:extLst>
          </p:cNvPr>
          <p:cNvSpPr>
            <a:spLocks noGrp="1"/>
          </p:cNvSpPr>
          <p:nvPr>
            <p:ph type="body" idx="1"/>
          </p:nvPr>
        </p:nvSpPr>
        <p:spPr>
          <a:xfrm>
            <a:off x="841789" y="402293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2C846-BD45-3644-ADD0-A6C0492BE82E}"/>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7AFDD574-76FD-6846-A535-4F5F35BE0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A1BD-0C01-1C4A-8614-EE98E7E92E88}"/>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5" name="Group 14">
            <a:extLst>
              <a:ext uri="{FF2B5EF4-FFF2-40B4-BE49-F238E27FC236}">
                <a16:creationId xmlns:a16="http://schemas.microsoft.com/office/drawing/2014/main" id="{66337B08-2B84-7A4A-8693-0C439C7A699B}"/>
              </a:ext>
            </a:extLst>
          </p:cNvPr>
          <p:cNvGrpSpPr/>
          <p:nvPr userDrawn="1"/>
        </p:nvGrpSpPr>
        <p:grpSpPr>
          <a:xfrm>
            <a:off x="-340385" y="0"/>
            <a:ext cx="12532385" cy="10104870"/>
            <a:chOff x="-340385" y="0"/>
            <a:chExt cx="12532385" cy="10104870"/>
          </a:xfrm>
        </p:grpSpPr>
        <p:pic>
          <p:nvPicPr>
            <p:cNvPr id="16" name="Picture 15">
              <a:extLst>
                <a:ext uri="{FF2B5EF4-FFF2-40B4-BE49-F238E27FC236}">
                  <a16:creationId xmlns:a16="http://schemas.microsoft.com/office/drawing/2014/main" id="{05C88694-C9F2-7D49-94C4-8D2C3BAF7A8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7" name="Rectangle 16">
              <a:extLst>
                <a:ext uri="{FF2B5EF4-FFF2-40B4-BE49-F238E27FC236}">
                  <a16:creationId xmlns:a16="http://schemas.microsoft.com/office/drawing/2014/main" id="{203A059C-4753-3F4E-ADE2-1026B8BA8D45}"/>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7E529F7-4EC6-C149-8C3B-490585B2ECA3}"/>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89707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25E-E8A3-C843-9DC1-5B29DED92DE8}"/>
              </a:ext>
            </a:extLst>
          </p:cNvPr>
          <p:cNvSpPr>
            <a:spLocks noGrp="1"/>
          </p:cNvSpPr>
          <p:nvPr>
            <p:ph type="title" hasCustomPrompt="1"/>
          </p:nvPr>
        </p:nvSpPr>
        <p:spPr/>
        <p:txBody>
          <a:bodyPr>
            <a:normAutofit/>
          </a:bodyPr>
          <a:lstStyle>
            <a:lvl1pPr>
              <a:defRPr sz="3600"/>
            </a:lvl1pPr>
          </a:lstStyle>
          <a:p>
            <a:r>
              <a:rPr lang="en-US" dirty="0"/>
              <a:t>This is a typical level 2 slide with the headline in Rockwell 36 pt.</a:t>
            </a:r>
          </a:p>
        </p:txBody>
      </p:sp>
      <p:sp>
        <p:nvSpPr>
          <p:cNvPr id="4" name="Date Placeholder 3">
            <a:extLst>
              <a:ext uri="{FF2B5EF4-FFF2-40B4-BE49-F238E27FC236}">
                <a16:creationId xmlns:a16="http://schemas.microsoft.com/office/drawing/2014/main" id="{1BF1AA38-7B32-F94F-BB69-2E39FC276325}"/>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97D7B46D-FE7D-9D40-B49C-C7294AAF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F1A09-8F07-BC41-8787-E1D8D00D8B56}"/>
              </a:ext>
            </a:extLst>
          </p:cNvPr>
          <p:cNvSpPr>
            <a:spLocks noGrp="1"/>
          </p:cNvSpPr>
          <p:nvPr>
            <p:ph type="sldNum" sz="quarter" idx="12"/>
          </p:nvPr>
        </p:nvSpPr>
        <p:spPr/>
        <p:txBody>
          <a:bodyPr/>
          <a:lstStyle/>
          <a:p>
            <a:fld id="{87E18AA2-674E-2646-A795-585EA0997C4F}" type="slidenum">
              <a:rPr lang="en-US" smtClean="0"/>
              <a:t>‹#›</a:t>
            </a:fld>
            <a:endParaRPr lang="en-US"/>
          </a:p>
        </p:txBody>
      </p:sp>
      <p:sp>
        <p:nvSpPr>
          <p:cNvPr id="13" name="Text Placeholder 12">
            <a:extLst>
              <a:ext uri="{FF2B5EF4-FFF2-40B4-BE49-F238E27FC236}">
                <a16:creationId xmlns:a16="http://schemas.microsoft.com/office/drawing/2014/main" id="{50F972AB-C4D4-E940-94DC-6C502774BDF4}"/>
              </a:ext>
            </a:extLst>
          </p:cNvPr>
          <p:cNvSpPr>
            <a:spLocks noGrp="1"/>
          </p:cNvSpPr>
          <p:nvPr>
            <p:ph type="body" idx="13" hasCustomPrompt="1"/>
          </p:nvPr>
        </p:nvSpPr>
        <p:spPr>
          <a:xfrm>
            <a:off x="832104" y="1837944"/>
            <a:ext cx="10524744" cy="4261104"/>
          </a:xfrm>
        </p:spPr>
        <p:txBody>
          <a:bodyPr/>
          <a:lstStyle>
            <a:lvl1pPr marL="342900" indent="-342900">
              <a:buFont typeface="Wingdings" pitchFamily="2" charset="2"/>
              <a:buChar char="§"/>
              <a:defRPr/>
            </a:lvl1pPr>
          </a:lstStyle>
          <a:p>
            <a:r>
              <a:rPr lang="en-US" dirty="0"/>
              <a:t>This is a bulleted list textbox using the font Franklin Gothic Book in 24 pt. </a:t>
            </a:r>
            <a:br>
              <a:rPr lang="en-US" dirty="0"/>
            </a:br>
            <a:r>
              <a:rPr lang="en-US" dirty="0"/>
              <a:t>as the primary typeface. Please </a:t>
            </a:r>
            <a:r>
              <a:rPr lang="en-US" b="1" dirty="0"/>
              <a:t>take into account the room size </a:t>
            </a:r>
            <a:r>
              <a:rPr lang="en-US" dirty="0"/>
              <a:t>you are presenting in. Whenever possible, try to limit this slide to a maximum </a:t>
            </a:r>
            <a:br>
              <a:rPr lang="en-US" dirty="0"/>
            </a:br>
            <a:r>
              <a:rPr lang="en-US" dirty="0"/>
              <a:t>number of five bulleted items. </a:t>
            </a:r>
          </a:p>
          <a:p>
            <a:pPr lvl="1"/>
            <a:r>
              <a:rPr lang="en-US" dirty="0"/>
              <a:t>Second level</a:t>
            </a:r>
          </a:p>
          <a:p>
            <a:pPr lvl="2"/>
            <a:r>
              <a:rPr lang="en-US" dirty="0"/>
              <a:t>Third level</a:t>
            </a:r>
          </a:p>
          <a:p>
            <a:pPr lvl="3"/>
            <a:r>
              <a:rPr lang="en-US" dirty="0"/>
              <a:t>Fourth level</a:t>
            </a:r>
          </a:p>
          <a:p>
            <a:pPr lvl="4"/>
            <a:r>
              <a:rPr lang="en-US" dirty="0"/>
              <a:t>Fifth level      </a:t>
            </a:r>
          </a:p>
        </p:txBody>
      </p:sp>
      <p:grpSp>
        <p:nvGrpSpPr>
          <p:cNvPr id="16" name="Group 15">
            <a:extLst>
              <a:ext uri="{FF2B5EF4-FFF2-40B4-BE49-F238E27FC236}">
                <a16:creationId xmlns:a16="http://schemas.microsoft.com/office/drawing/2014/main" id="{72A588BE-D81C-FC4A-AD48-4F0EF00A623A}"/>
              </a:ext>
            </a:extLst>
          </p:cNvPr>
          <p:cNvGrpSpPr/>
          <p:nvPr userDrawn="1"/>
        </p:nvGrpSpPr>
        <p:grpSpPr>
          <a:xfrm>
            <a:off x="-340385" y="0"/>
            <a:ext cx="12532385" cy="10104870"/>
            <a:chOff x="-340385" y="0"/>
            <a:chExt cx="12532385" cy="10104870"/>
          </a:xfrm>
        </p:grpSpPr>
        <p:pic>
          <p:nvPicPr>
            <p:cNvPr id="17" name="Picture 16">
              <a:extLst>
                <a:ext uri="{FF2B5EF4-FFF2-40B4-BE49-F238E27FC236}">
                  <a16:creationId xmlns:a16="http://schemas.microsoft.com/office/drawing/2014/main" id="{0571AD43-6C6E-AA44-BAFA-83195D58808E}"/>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8" name="Rectangle 17">
              <a:extLst>
                <a:ext uri="{FF2B5EF4-FFF2-40B4-BE49-F238E27FC236}">
                  <a16:creationId xmlns:a16="http://schemas.microsoft.com/office/drawing/2014/main" id="{9468EC43-873A-9540-9B3B-FB6BD6AE7994}"/>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BAD4D0A-C1E8-9544-AB7A-A3E89C334445}"/>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6685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4B8B-1B32-1A40-B765-0CDE5437F8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3399-5D71-0747-9AEE-4FDC4E0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CDE995-22C6-C141-8BA2-DE88F5BC14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5499F-7416-5D43-B5E5-131B30AA0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4A70D4-1A5F-F24C-8B03-6D08322D07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27D03-CCC7-0540-834C-3B6D35E6F3A0}"/>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8" name="Footer Placeholder 7">
            <a:extLst>
              <a:ext uri="{FF2B5EF4-FFF2-40B4-BE49-F238E27FC236}">
                <a16:creationId xmlns:a16="http://schemas.microsoft.com/office/drawing/2014/main" id="{E127AC5D-7A12-834A-B72F-B9B316DA7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093BE-5691-C440-A468-AD5B752D769E}"/>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4" name="Group 13">
            <a:extLst>
              <a:ext uri="{FF2B5EF4-FFF2-40B4-BE49-F238E27FC236}">
                <a16:creationId xmlns:a16="http://schemas.microsoft.com/office/drawing/2014/main" id="{D46DF87B-1C3A-0A4E-85EE-B9A3A0ECE462}"/>
              </a:ext>
            </a:extLst>
          </p:cNvPr>
          <p:cNvGrpSpPr/>
          <p:nvPr userDrawn="1"/>
        </p:nvGrpSpPr>
        <p:grpSpPr>
          <a:xfrm>
            <a:off x="-340385" y="0"/>
            <a:ext cx="12532385" cy="10104870"/>
            <a:chOff x="-340385" y="0"/>
            <a:chExt cx="12532385" cy="10104870"/>
          </a:xfrm>
        </p:grpSpPr>
        <p:pic>
          <p:nvPicPr>
            <p:cNvPr id="15" name="Picture 14">
              <a:extLst>
                <a:ext uri="{FF2B5EF4-FFF2-40B4-BE49-F238E27FC236}">
                  <a16:creationId xmlns:a16="http://schemas.microsoft.com/office/drawing/2014/main" id="{AE95181D-1B36-6949-B695-5C78E6E8F9A4}"/>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6" name="Rectangle 15">
              <a:extLst>
                <a:ext uri="{FF2B5EF4-FFF2-40B4-BE49-F238E27FC236}">
                  <a16:creationId xmlns:a16="http://schemas.microsoft.com/office/drawing/2014/main" id="{5AEDB8F3-A2BA-C44E-B794-16827F76BB1F}"/>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08C14B9-BBF7-284F-A883-3143ACAEE1FC}"/>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429078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00CB-11A4-9045-9CF7-E50D1C6EF3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9422-C770-9041-B0D7-3A2C9E75BE44}"/>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4" name="Footer Placeholder 3">
            <a:extLst>
              <a:ext uri="{FF2B5EF4-FFF2-40B4-BE49-F238E27FC236}">
                <a16:creationId xmlns:a16="http://schemas.microsoft.com/office/drawing/2014/main" id="{C310FA0B-426A-AF44-97BF-9BBC113458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E9B0C-364B-5A42-BFFF-3865E2E1917B}"/>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0" name="Group 9">
            <a:extLst>
              <a:ext uri="{FF2B5EF4-FFF2-40B4-BE49-F238E27FC236}">
                <a16:creationId xmlns:a16="http://schemas.microsoft.com/office/drawing/2014/main" id="{227CA4BD-7473-7946-9D84-176B7E909223}"/>
              </a:ext>
            </a:extLst>
          </p:cNvPr>
          <p:cNvGrpSpPr/>
          <p:nvPr userDrawn="1"/>
        </p:nvGrpSpPr>
        <p:grpSpPr>
          <a:xfrm>
            <a:off x="-340385" y="0"/>
            <a:ext cx="12532385" cy="10104870"/>
            <a:chOff x="-340385" y="0"/>
            <a:chExt cx="12532385" cy="10104870"/>
          </a:xfrm>
        </p:grpSpPr>
        <p:pic>
          <p:nvPicPr>
            <p:cNvPr id="11" name="Picture 10">
              <a:extLst>
                <a:ext uri="{FF2B5EF4-FFF2-40B4-BE49-F238E27FC236}">
                  <a16:creationId xmlns:a16="http://schemas.microsoft.com/office/drawing/2014/main" id="{50D5EA56-922E-CF48-A5C7-2BF3A899D82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2" name="Rectangle 11">
              <a:extLst>
                <a:ext uri="{FF2B5EF4-FFF2-40B4-BE49-F238E27FC236}">
                  <a16:creationId xmlns:a16="http://schemas.microsoft.com/office/drawing/2014/main" id="{671EBDBF-FF2D-484E-A455-0C1436A098E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F6F4043-499B-AD4B-A930-4D7AD8DFEF5A}"/>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100887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38CBF-3EE8-D643-84AE-824E088A19E6}"/>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3" name="Footer Placeholder 2">
            <a:extLst>
              <a:ext uri="{FF2B5EF4-FFF2-40B4-BE49-F238E27FC236}">
                <a16:creationId xmlns:a16="http://schemas.microsoft.com/office/drawing/2014/main" id="{42269672-1FF3-944A-AB48-8369734EE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D4DCC-A75F-7940-B870-27E4CEF49C66}"/>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5" name="Group 4">
            <a:extLst>
              <a:ext uri="{FF2B5EF4-FFF2-40B4-BE49-F238E27FC236}">
                <a16:creationId xmlns:a16="http://schemas.microsoft.com/office/drawing/2014/main" id="{DCC6EEAD-C8D6-254B-B6AC-97259EEF2959}"/>
              </a:ext>
            </a:extLst>
          </p:cNvPr>
          <p:cNvGrpSpPr/>
          <p:nvPr userDrawn="1"/>
        </p:nvGrpSpPr>
        <p:grpSpPr>
          <a:xfrm>
            <a:off x="-13447" y="0"/>
            <a:ext cx="12218894" cy="6881085"/>
            <a:chOff x="-13447" y="0"/>
            <a:chExt cx="12218894" cy="6881085"/>
          </a:xfrm>
        </p:grpSpPr>
        <p:pic>
          <p:nvPicPr>
            <p:cNvPr id="6" name="Picture 5">
              <a:extLst>
                <a:ext uri="{FF2B5EF4-FFF2-40B4-BE49-F238E27FC236}">
                  <a16:creationId xmlns:a16="http://schemas.microsoft.com/office/drawing/2014/main" id="{B9F99917-83A2-5F46-9BA3-F0BFD11DC4B3}"/>
                </a:ext>
              </a:extLst>
            </p:cNvPr>
            <p:cNvPicPr>
              <a:picLocks noChangeAspect="1"/>
            </p:cNvPicPr>
            <p:nvPr/>
          </p:nvPicPr>
          <p:blipFill>
            <a:blip r:embed="rId2"/>
            <a:stretch>
              <a:fillRect/>
            </a:stretch>
          </p:blipFill>
          <p:spPr>
            <a:xfrm>
              <a:off x="-13447" y="6270140"/>
              <a:ext cx="12218894" cy="610945"/>
            </a:xfrm>
            <a:prstGeom prst="rect">
              <a:avLst/>
            </a:prstGeom>
          </p:spPr>
        </p:pic>
        <p:sp>
          <p:nvSpPr>
            <p:cNvPr id="7" name="Rectangle 6">
              <a:extLst>
                <a:ext uri="{FF2B5EF4-FFF2-40B4-BE49-F238E27FC236}">
                  <a16:creationId xmlns:a16="http://schemas.microsoft.com/office/drawing/2014/main" id="{3D11003B-8F91-A547-9D72-BFAC7DDB955F}"/>
                </a:ext>
              </a:extLst>
            </p:cNvPr>
            <p:cNvSpPr/>
            <p:nvPr/>
          </p:nvSpPr>
          <p:spPr>
            <a:xfrm>
              <a:off x="3048" y="0"/>
              <a:ext cx="12188952" cy="192024"/>
            </a:xfrm>
            <a:prstGeom prst="rect">
              <a:avLst/>
            </a:prstGeom>
            <a:solidFill>
              <a:srgbClr val="C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C809482-8721-3D4C-A17B-B2149ED3159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259148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C4F1-6D33-D34A-B23A-70CB00598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82A68-A7A9-FC41-BE1A-324AE95FB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06EF5-2826-A640-A95F-BF22D0B2D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2808AD-BEB5-184E-8D7E-D6819522ADED}"/>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6" name="Footer Placeholder 5">
            <a:extLst>
              <a:ext uri="{FF2B5EF4-FFF2-40B4-BE49-F238E27FC236}">
                <a16:creationId xmlns:a16="http://schemas.microsoft.com/office/drawing/2014/main" id="{3C6BEFAF-42EB-4F42-8A83-9482A4D2D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F5B24-16FD-FC45-8AA2-77E96B2377F9}"/>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947E2D05-2640-F449-A097-2807D78F4F63}"/>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4CD43DF5-95C2-364A-8C42-1A8BC37F8FF3}"/>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715C3AFE-823B-924A-804C-8A1A60CEB5BC}"/>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7C3DCB7-FB62-EF47-AFF9-327226DA43A7}"/>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3900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32F2-717E-5C47-A44F-41D66A77C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77F82-E2DF-B14F-A786-CF95F5D5C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38B444-316D-D74D-A2FC-94C826779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9DD7A-20D6-1F41-BCBE-5B4BF1435E0C}"/>
              </a:ext>
            </a:extLst>
          </p:cNvPr>
          <p:cNvSpPr>
            <a:spLocks noGrp="1"/>
          </p:cNvSpPr>
          <p:nvPr>
            <p:ph type="dt" sz="half" idx="10"/>
          </p:nvPr>
        </p:nvSpPr>
        <p:spPr/>
        <p:txBody>
          <a:bodyPr/>
          <a:lstStyle/>
          <a:p>
            <a:fld id="{EECFAB6E-5DF6-F443-AE49-DB7554CAFA81}" type="datetimeFigureOut">
              <a:rPr lang="en-US" smtClean="0"/>
              <a:t>2/14/2024</a:t>
            </a:fld>
            <a:endParaRPr lang="en-US"/>
          </a:p>
        </p:txBody>
      </p:sp>
      <p:sp>
        <p:nvSpPr>
          <p:cNvPr id="6" name="Footer Placeholder 5">
            <a:extLst>
              <a:ext uri="{FF2B5EF4-FFF2-40B4-BE49-F238E27FC236}">
                <a16:creationId xmlns:a16="http://schemas.microsoft.com/office/drawing/2014/main" id="{E1A3899D-9947-2A48-90AA-3C1C75751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184AE-2BA3-DF4E-9106-EF4373196263}"/>
              </a:ext>
            </a:extLst>
          </p:cNvPr>
          <p:cNvSpPr>
            <a:spLocks noGrp="1"/>
          </p:cNvSpPr>
          <p:nvPr>
            <p:ph type="sldNum" sz="quarter" idx="12"/>
          </p:nvPr>
        </p:nvSpPr>
        <p:spPr/>
        <p:txBody>
          <a:bodyPr/>
          <a:lstStyle/>
          <a:p>
            <a:fld id="{87E18AA2-674E-2646-A795-585EA0997C4F}" type="slidenum">
              <a:rPr lang="en-US" smtClean="0"/>
              <a:t>‹#›</a:t>
            </a:fld>
            <a:endParaRPr lang="en-US"/>
          </a:p>
        </p:txBody>
      </p:sp>
      <p:grpSp>
        <p:nvGrpSpPr>
          <p:cNvPr id="12" name="Group 11">
            <a:extLst>
              <a:ext uri="{FF2B5EF4-FFF2-40B4-BE49-F238E27FC236}">
                <a16:creationId xmlns:a16="http://schemas.microsoft.com/office/drawing/2014/main" id="{A6ABD58F-2042-EE49-ACBA-3BB0BA69DF74}"/>
              </a:ext>
            </a:extLst>
          </p:cNvPr>
          <p:cNvGrpSpPr/>
          <p:nvPr userDrawn="1"/>
        </p:nvGrpSpPr>
        <p:grpSpPr>
          <a:xfrm>
            <a:off x="-340385" y="0"/>
            <a:ext cx="12532385" cy="10104870"/>
            <a:chOff x="-340385" y="0"/>
            <a:chExt cx="12532385" cy="10104870"/>
          </a:xfrm>
        </p:grpSpPr>
        <p:pic>
          <p:nvPicPr>
            <p:cNvPr id="13" name="Picture 12">
              <a:extLst>
                <a:ext uri="{FF2B5EF4-FFF2-40B4-BE49-F238E27FC236}">
                  <a16:creationId xmlns:a16="http://schemas.microsoft.com/office/drawing/2014/main" id="{ADDC0093-5556-F246-B1B4-2EA9C6F7A845}"/>
                </a:ext>
              </a:extLst>
            </p:cNvPr>
            <p:cNvPicPr>
              <a:picLocks noChangeAspect="1"/>
            </p:cNvPicPr>
            <p:nvPr userDrawn="1"/>
          </p:nvPicPr>
          <p:blipFill>
            <a:blip r:embed="rId2"/>
            <a:stretch>
              <a:fillRect/>
            </a:stretch>
          </p:blipFill>
          <p:spPr>
            <a:xfrm>
              <a:off x="-340385" y="3018029"/>
              <a:ext cx="12532385" cy="7086841"/>
            </a:xfrm>
            <a:prstGeom prst="rect">
              <a:avLst/>
            </a:prstGeom>
          </p:spPr>
        </p:pic>
        <p:sp>
          <p:nvSpPr>
            <p:cNvPr id="14" name="Rectangle 13">
              <a:extLst>
                <a:ext uri="{FF2B5EF4-FFF2-40B4-BE49-F238E27FC236}">
                  <a16:creationId xmlns:a16="http://schemas.microsoft.com/office/drawing/2014/main" id="{6AEEC90D-920D-DF47-816C-54533367CFCB}"/>
                </a:ext>
              </a:extLst>
            </p:cNvPr>
            <p:cNvSpPr/>
            <p:nvPr/>
          </p:nvSpPr>
          <p:spPr>
            <a:xfrm>
              <a:off x="3048" y="0"/>
              <a:ext cx="12188952" cy="192024"/>
            </a:xfrm>
            <a:prstGeom prst="rect">
              <a:avLst/>
            </a:prstGeom>
            <a:solidFill>
              <a:srgbClr val="AD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F5DB416-E167-B842-913A-D23A4236841F}"/>
                </a:ext>
              </a:extLst>
            </p:cNvPr>
            <p:cNvPicPr>
              <a:picLocks noChangeAspect="1"/>
            </p:cNvPicPr>
            <p:nvPr/>
          </p:nvPicPr>
          <p:blipFill>
            <a:blip r:embed="rId3"/>
            <a:stretch>
              <a:fillRect/>
            </a:stretch>
          </p:blipFill>
          <p:spPr>
            <a:xfrm>
              <a:off x="11046385" y="6405331"/>
              <a:ext cx="1018615" cy="327772"/>
            </a:xfrm>
            <a:prstGeom prst="rect">
              <a:avLst/>
            </a:prstGeom>
          </p:spPr>
        </p:pic>
      </p:grpSp>
    </p:spTree>
    <p:extLst>
      <p:ext uri="{BB962C8B-B14F-4D97-AF65-F5344CB8AC3E}">
        <p14:creationId xmlns:p14="http://schemas.microsoft.com/office/powerpoint/2010/main" val="88856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F2169-D526-0D4B-931F-41E5F3CF3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8387B5-1E9A-AF4E-8A97-485030D916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8055DB-A407-D54B-84E7-24931D10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FAB6E-5DF6-F443-AE49-DB7554CAFA81}" type="datetimeFigureOut">
              <a:rPr lang="en-US" smtClean="0"/>
              <a:t>2/14/2024</a:t>
            </a:fld>
            <a:endParaRPr lang="en-US"/>
          </a:p>
        </p:txBody>
      </p:sp>
      <p:sp>
        <p:nvSpPr>
          <p:cNvPr id="5" name="Footer Placeholder 4">
            <a:extLst>
              <a:ext uri="{FF2B5EF4-FFF2-40B4-BE49-F238E27FC236}">
                <a16:creationId xmlns:a16="http://schemas.microsoft.com/office/drawing/2014/main" id="{4408D44D-0326-A14E-8BFC-A838EB9F1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9E6FA-CDAD-9E49-B1A0-0B81B7589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18AA2-674E-2646-A795-585EA0997C4F}" type="slidenum">
              <a:rPr lang="en-US" smtClean="0"/>
              <a:t>‹#›</a:t>
            </a:fld>
            <a:endParaRPr lang="en-US"/>
          </a:p>
        </p:txBody>
      </p:sp>
    </p:spTree>
    <p:extLst>
      <p:ext uri="{BB962C8B-B14F-4D97-AF65-F5344CB8AC3E}">
        <p14:creationId xmlns:p14="http://schemas.microsoft.com/office/powerpoint/2010/main" val="340126045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iversity.gmu.edu/title-ix/sexual-or-interpersonal-misconduct-report-form" TargetMode="External"/><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mailto:titleix@gmu.ed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cleryact@jmu.edu"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jmu.edu/police/clerycompliance/jmu-police-department-clery-compliant-form23.pdf" TargetMode="External"/><Relationship Id="rId7" Type="http://schemas.openxmlformats.org/officeDocument/2006/relationships/hyperlink" Target="https://www2.ed.gov/admins/lead/safety/campus.html"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s://www.jmu.edu/police/clerycompliance/index.shtml" TargetMode="External"/><Relationship Id="rId5" Type="http://schemas.openxmlformats.org/officeDocument/2006/relationships/hyperlink" Target="https://www.jmu.edu/jmu-policy/policies/1346.pdf" TargetMode="External"/><Relationship Id="rId4" Type="http://schemas.openxmlformats.org/officeDocument/2006/relationships/hyperlink" Target="http://universitypolicy.gmu.edu/policies/reporting-of-clery-act-crimes-andor-prohibited-sexual-conduc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AF9C2B-D033-4DF7-9FA7-233FBD1CD9B4}"/>
              </a:ext>
            </a:extLst>
          </p:cNvPr>
          <p:cNvPicPr>
            <a:picLocks noChangeAspect="1"/>
          </p:cNvPicPr>
          <p:nvPr/>
        </p:nvPicPr>
        <p:blipFill>
          <a:blip r:embed="rId2">
            <a:alphaModFix amt="39000"/>
          </a:blip>
          <a:stretch>
            <a:fillRect/>
          </a:stretch>
        </p:blipFill>
        <p:spPr>
          <a:xfrm>
            <a:off x="-461406" y="45416"/>
            <a:ext cx="10146464" cy="6812584"/>
          </a:xfrm>
          <a:prstGeom prst="rect">
            <a:avLst/>
          </a:prstGeom>
          <a:effectLst>
            <a:softEdge rad="635000"/>
          </a:effectLst>
        </p:spPr>
      </p:pic>
      <p:sp>
        <p:nvSpPr>
          <p:cNvPr id="7" name="TextBox 6">
            <a:extLst>
              <a:ext uri="{FF2B5EF4-FFF2-40B4-BE49-F238E27FC236}">
                <a16:creationId xmlns:a16="http://schemas.microsoft.com/office/drawing/2014/main" id="{59264455-FF7A-449D-9A2B-BBFCA4741C94}"/>
              </a:ext>
            </a:extLst>
          </p:cNvPr>
          <p:cNvSpPr txBox="1"/>
          <p:nvPr/>
        </p:nvSpPr>
        <p:spPr>
          <a:xfrm>
            <a:off x="1414" y="3964066"/>
            <a:ext cx="12192000" cy="1046440"/>
          </a:xfrm>
          <a:prstGeom prst="rect">
            <a:avLst/>
          </a:prstGeom>
          <a:solidFill>
            <a:srgbClr val="3B0076"/>
          </a:solidFill>
        </p:spPr>
        <p:txBody>
          <a:bodyPr wrap="square" rtlCol="0">
            <a:spAutoFit/>
          </a:bodyPr>
          <a:lstStyle/>
          <a:p>
            <a:pPr algn="ctr"/>
            <a:r>
              <a:rPr lang="en-US" sz="4400" dirty="0">
                <a:solidFill>
                  <a:schemeClr val="accent4">
                    <a:lumMod val="20000"/>
                    <a:lumOff val="80000"/>
                  </a:schemeClr>
                </a:solidFill>
              </a:rPr>
              <a:t>CAMPUS SECURITY AUTHORITY (CSA) TRAINING</a:t>
            </a:r>
          </a:p>
          <a:p>
            <a:endParaRPr lang="en-US" dirty="0"/>
          </a:p>
        </p:txBody>
      </p:sp>
      <p:sp>
        <p:nvSpPr>
          <p:cNvPr id="8" name="TextBox 7">
            <a:extLst>
              <a:ext uri="{FF2B5EF4-FFF2-40B4-BE49-F238E27FC236}">
                <a16:creationId xmlns:a16="http://schemas.microsoft.com/office/drawing/2014/main" id="{D38603E6-BA6D-474C-8AFD-3EB041728714}"/>
              </a:ext>
            </a:extLst>
          </p:cNvPr>
          <p:cNvSpPr txBox="1"/>
          <p:nvPr/>
        </p:nvSpPr>
        <p:spPr>
          <a:xfrm>
            <a:off x="2793076" y="4487286"/>
            <a:ext cx="7614458" cy="369332"/>
          </a:xfrm>
          <a:prstGeom prst="rect">
            <a:avLst/>
          </a:prstGeom>
          <a:noFill/>
        </p:spPr>
        <p:txBody>
          <a:bodyPr wrap="square">
            <a:spAutoFit/>
          </a:bodyPr>
          <a:lstStyle/>
          <a:p>
            <a:r>
              <a:rPr lang="en-US" sz="1800" b="1" spc="125" dirty="0">
                <a:solidFill>
                  <a:srgbClr val="FFFFFF"/>
                </a:solidFill>
                <a:latin typeface="Calibri"/>
                <a:cs typeface="Calibri"/>
              </a:rPr>
              <a:t>CAMPUS</a:t>
            </a:r>
            <a:r>
              <a:rPr lang="en-US" sz="1800" b="1" spc="270" dirty="0">
                <a:solidFill>
                  <a:srgbClr val="FFFFFF"/>
                </a:solidFill>
                <a:latin typeface="Calibri"/>
                <a:cs typeface="Calibri"/>
              </a:rPr>
              <a:t> </a:t>
            </a:r>
            <a:r>
              <a:rPr lang="en-US" sz="1800" b="1" spc="130" dirty="0">
                <a:solidFill>
                  <a:srgbClr val="FFFFFF"/>
                </a:solidFill>
                <a:latin typeface="Calibri"/>
                <a:cs typeface="Calibri"/>
              </a:rPr>
              <a:t>SECURITY</a:t>
            </a:r>
            <a:r>
              <a:rPr lang="en-US" sz="1800" b="1" spc="275" dirty="0">
                <a:solidFill>
                  <a:srgbClr val="FFFFFF"/>
                </a:solidFill>
                <a:latin typeface="Calibri"/>
                <a:cs typeface="Calibri"/>
              </a:rPr>
              <a:t> </a:t>
            </a:r>
            <a:r>
              <a:rPr lang="en-US" sz="1800" b="1" spc="130" dirty="0">
                <a:solidFill>
                  <a:srgbClr val="FFFFFF"/>
                </a:solidFill>
                <a:latin typeface="Calibri"/>
                <a:cs typeface="Calibri"/>
              </a:rPr>
              <a:t>AUTHORITY</a:t>
            </a:r>
            <a:r>
              <a:rPr lang="en-US" sz="1800" b="1" spc="285" dirty="0">
                <a:solidFill>
                  <a:srgbClr val="FFFFFF"/>
                </a:solidFill>
                <a:latin typeface="Calibri"/>
                <a:cs typeface="Calibri"/>
              </a:rPr>
              <a:t> </a:t>
            </a:r>
            <a:r>
              <a:rPr lang="en-US" sz="1800" b="1" spc="120" dirty="0">
                <a:solidFill>
                  <a:srgbClr val="FFFFFF"/>
                </a:solidFill>
                <a:latin typeface="Calibri"/>
                <a:cs typeface="Calibri"/>
              </a:rPr>
              <a:t>(CSA)</a:t>
            </a:r>
            <a:r>
              <a:rPr lang="en-US" sz="1800" b="1" spc="275" dirty="0">
                <a:solidFill>
                  <a:srgbClr val="FFFFFF"/>
                </a:solidFill>
                <a:latin typeface="Calibri"/>
                <a:cs typeface="Calibri"/>
              </a:rPr>
              <a:t> </a:t>
            </a:r>
            <a:r>
              <a:rPr lang="en-US" sz="1800" b="1" spc="120" dirty="0">
                <a:solidFill>
                  <a:srgbClr val="FFFFFF"/>
                </a:solidFill>
                <a:latin typeface="Calibri"/>
                <a:cs typeface="Calibri"/>
              </a:rPr>
              <a:t>TRAINING</a:t>
            </a:r>
            <a:endParaRPr lang="en-US" sz="1800" dirty="0">
              <a:latin typeface="Calibri"/>
              <a:cs typeface="Calibri"/>
            </a:endParaRPr>
          </a:p>
        </p:txBody>
      </p:sp>
      <p:sp>
        <p:nvSpPr>
          <p:cNvPr id="10" name="TextBox 9">
            <a:extLst>
              <a:ext uri="{FF2B5EF4-FFF2-40B4-BE49-F238E27FC236}">
                <a16:creationId xmlns:a16="http://schemas.microsoft.com/office/drawing/2014/main" id="{12D58D0F-973A-4DE0-92FA-3363A2C06084}"/>
              </a:ext>
            </a:extLst>
          </p:cNvPr>
          <p:cNvSpPr txBox="1"/>
          <p:nvPr/>
        </p:nvSpPr>
        <p:spPr>
          <a:xfrm>
            <a:off x="583305" y="5049682"/>
            <a:ext cx="10972799" cy="369332"/>
          </a:xfrm>
          <a:prstGeom prst="rect">
            <a:avLst/>
          </a:prstGeom>
          <a:noFill/>
        </p:spPr>
        <p:txBody>
          <a:bodyPr wrap="square">
            <a:spAutoFit/>
          </a:bodyPr>
          <a:lstStyle/>
          <a:p>
            <a:pPr algn="ctr"/>
            <a:r>
              <a:rPr lang="en-US" i="1" dirty="0">
                <a:solidFill>
                  <a:srgbClr val="C3B072"/>
                </a:solidFill>
              </a:rPr>
              <a:t>For University staff, faculty, contractors, and students with significant responsibility for student activities</a:t>
            </a:r>
          </a:p>
        </p:txBody>
      </p:sp>
      <p:sp>
        <p:nvSpPr>
          <p:cNvPr id="11" name="TextBox 10">
            <a:extLst>
              <a:ext uri="{FF2B5EF4-FFF2-40B4-BE49-F238E27FC236}">
                <a16:creationId xmlns:a16="http://schemas.microsoft.com/office/drawing/2014/main" id="{F316982E-D2FE-474E-8417-2723F2AF2748}"/>
              </a:ext>
            </a:extLst>
          </p:cNvPr>
          <p:cNvSpPr txBox="1"/>
          <p:nvPr/>
        </p:nvSpPr>
        <p:spPr>
          <a:xfrm>
            <a:off x="54005" y="5458190"/>
            <a:ext cx="11554690" cy="646331"/>
          </a:xfrm>
          <a:prstGeom prst="rect">
            <a:avLst/>
          </a:prstGeom>
          <a:noFill/>
        </p:spPr>
        <p:txBody>
          <a:bodyPr wrap="square">
            <a:spAutoFit/>
          </a:bodyPr>
          <a:lstStyle/>
          <a:p>
            <a:pPr algn="ctr"/>
            <a:r>
              <a:rPr lang="en-US" sz="1800" dirty="0">
                <a:solidFill>
                  <a:srgbClr val="C3B072"/>
                </a:solidFill>
              </a:rPr>
              <a:t>Created by the Clery Compliance Coordinator in compliance with the Jeanne Clery Disclosure of Campus Security Policy and Campus Crime Statistics Act (20 USC § 1092(f))</a:t>
            </a:r>
          </a:p>
        </p:txBody>
      </p:sp>
      <p:pic>
        <p:nvPicPr>
          <p:cNvPr id="13" name="Picture 12">
            <a:extLst>
              <a:ext uri="{FF2B5EF4-FFF2-40B4-BE49-F238E27FC236}">
                <a16:creationId xmlns:a16="http://schemas.microsoft.com/office/drawing/2014/main" id="{FD1FF257-E0D0-4CCA-8882-B6C15C3E627B}"/>
              </a:ext>
            </a:extLst>
          </p:cNvPr>
          <p:cNvPicPr>
            <a:picLocks noChangeAspect="1"/>
          </p:cNvPicPr>
          <p:nvPr/>
        </p:nvPicPr>
        <p:blipFill>
          <a:blip r:embed="rId3">
            <a:alphaModFix/>
          </a:blip>
          <a:stretch>
            <a:fillRect/>
          </a:stretch>
        </p:blipFill>
        <p:spPr>
          <a:xfrm>
            <a:off x="7988660" y="274647"/>
            <a:ext cx="5384594" cy="4363378"/>
          </a:xfrm>
          <a:prstGeom prst="rect">
            <a:avLst/>
          </a:prstGeom>
        </p:spPr>
      </p:pic>
    </p:spTree>
    <p:extLst>
      <p:ext uri="{BB962C8B-B14F-4D97-AF65-F5344CB8AC3E}">
        <p14:creationId xmlns:p14="http://schemas.microsoft.com/office/powerpoint/2010/main" val="295038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6"/>
            <a:ext cx="12192000" cy="6084916"/>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7" name="TextBox 6">
            <a:extLst>
              <a:ext uri="{FF2B5EF4-FFF2-40B4-BE49-F238E27FC236}">
                <a16:creationId xmlns:a16="http://schemas.microsoft.com/office/drawing/2014/main" id="{80A2A70E-AF71-4F0C-85FC-BC714779FA4F}"/>
              </a:ext>
            </a:extLst>
          </p:cNvPr>
          <p:cNvSpPr txBox="1"/>
          <p:nvPr/>
        </p:nvSpPr>
        <p:spPr>
          <a:xfrm>
            <a:off x="401052" y="489297"/>
            <a:ext cx="8742947" cy="584775"/>
          </a:xfrm>
          <a:prstGeom prst="rect">
            <a:avLst/>
          </a:prstGeom>
          <a:noFill/>
        </p:spPr>
        <p:txBody>
          <a:bodyPr wrap="square">
            <a:spAutoFit/>
          </a:bodyPr>
          <a:lstStyle/>
          <a:p>
            <a:r>
              <a:rPr lang="en-US" sz="3200" dirty="0">
                <a:solidFill>
                  <a:schemeClr val="tx2"/>
                </a:solidFill>
                <a:latin typeface="Franklin Gothic Book" panose="020B0503020102020204" pitchFamily="34" charset="0"/>
              </a:rPr>
              <a:t>“DOES</a:t>
            </a:r>
            <a:r>
              <a:rPr lang="en-US" sz="3200" spc="-45" dirty="0">
                <a:solidFill>
                  <a:schemeClr val="tx2"/>
                </a:solidFill>
                <a:latin typeface="Franklin Gothic Book" panose="020B0503020102020204" pitchFamily="34" charset="0"/>
              </a:rPr>
              <a:t> </a:t>
            </a:r>
            <a:r>
              <a:rPr lang="en-US" sz="3200" dirty="0">
                <a:solidFill>
                  <a:schemeClr val="tx2"/>
                </a:solidFill>
                <a:latin typeface="Franklin Gothic Book" panose="020B0503020102020204" pitchFamily="34" charset="0"/>
              </a:rPr>
              <a:t>IT</a:t>
            </a:r>
            <a:r>
              <a:rPr lang="en-US" sz="3200" spc="-20" dirty="0">
                <a:solidFill>
                  <a:schemeClr val="tx2"/>
                </a:solidFill>
                <a:latin typeface="Franklin Gothic Book" panose="020B0503020102020204" pitchFamily="34" charset="0"/>
              </a:rPr>
              <a:t> </a:t>
            </a:r>
            <a:r>
              <a:rPr lang="en-US" sz="3200" dirty="0">
                <a:solidFill>
                  <a:schemeClr val="tx2"/>
                </a:solidFill>
                <a:latin typeface="Franklin Gothic Book" panose="020B0503020102020204" pitchFamily="34" charset="0"/>
              </a:rPr>
              <a:t>MATTER</a:t>
            </a:r>
            <a:r>
              <a:rPr lang="en-US" sz="3200" spc="-25" dirty="0">
                <a:solidFill>
                  <a:schemeClr val="tx2"/>
                </a:solidFill>
                <a:latin typeface="Franklin Gothic Book" panose="020B0503020102020204" pitchFamily="34" charset="0"/>
              </a:rPr>
              <a:t> </a:t>
            </a:r>
            <a:r>
              <a:rPr lang="en-US" sz="3200" dirty="0">
                <a:solidFill>
                  <a:schemeClr val="tx2"/>
                </a:solidFill>
                <a:latin typeface="Franklin Gothic Book" panose="020B0503020102020204" pitchFamily="34" charset="0"/>
              </a:rPr>
              <a:t>WHERE</a:t>
            </a:r>
            <a:r>
              <a:rPr lang="en-US" sz="3200" spc="-20" dirty="0">
                <a:solidFill>
                  <a:schemeClr val="tx2"/>
                </a:solidFill>
                <a:latin typeface="Franklin Gothic Book" panose="020B0503020102020204" pitchFamily="34" charset="0"/>
              </a:rPr>
              <a:t> </a:t>
            </a:r>
            <a:r>
              <a:rPr lang="en-US" sz="3200" dirty="0">
                <a:solidFill>
                  <a:schemeClr val="tx2"/>
                </a:solidFill>
                <a:latin typeface="Franklin Gothic Book" panose="020B0503020102020204" pitchFamily="34" charset="0"/>
              </a:rPr>
              <a:t>INCIDENTS</a:t>
            </a:r>
            <a:r>
              <a:rPr lang="en-US" sz="3200" spc="-15" dirty="0">
                <a:solidFill>
                  <a:schemeClr val="tx2"/>
                </a:solidFill>
                <a:latin typeface="Franklin Gothic Book" panose="020B0503020102020204" pitchFamily="34" charset="0"/>
              </a:rPr>
              <a:t> </a:t>
            </a:r>
            <a:r>
              <a:rPr lang="en-US" sz="3200" spc="-10" dirty="0">
                <a:solidFill>
                  <a:schemeClr val="tx2"/>
                </a:solidFill>
                <a:latin typeface="Franklin Gothic Book" panose="020B0503020102020204" pitchFamily="34" charset="0"/>
              </a:rPr>
              <a:t>HAPPEN?”</a:t>
            </a:r>
            <a:endParaRPr lang="en-US" sz="3200" dirty="0">
              <a:solidFill>
                <a:schemeClr val="tx2"/>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5AFA5646-4CC0-44B0-A125-90FB5F6E2668}"/>
              </a:ext>
            </a:extLst>
          </p:cNvPr>
          <p:cNvSpPr txBox="1"/>
          <p:nvPr/>
        </p:nvSpPr>
        <p:spPr>
          <a:xfrm>
            <a:off x="838200" y="2559703"/>
            <a:ext cx="10680032" cy="2813078"/>
          </a:xfrm>
          <a:prstGeom prst="rect">
            <a:avLst/>
          </a:prstGeom>
          <a:solidFill>
            <a:schemeClr val="bg1">
              <a:lumMod val="85000"/>
              <a:alpha val="28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469265" marR="5080" indent="-457200">
              <a:lnSpc>
                <a:spcPct val="80000"/>
              </a:lnSpc>
              <a:spcBef>
                <a:spcPts val="765"/>
              </a:spcBef>
              <a:buFont typeface="Wingdings" panose="05000000000000000000" pitchFamily="2" charset="2"/>
              <a:buChar char="§"/>
              <a:tabLst>
                <a:tab pos="469265" algn="l"/>
                <a:tab pos="469900" algn="l"/>
              </a:tabLst>
            </a:pPr>
            <a:r>
              <a:rPr lang="en-US" sz="2800" dirty="0">
                <a:solidFill>
                  <a:srgbClr val="333F50"/>
                </a:solidFill>
                <a:latin typeface="Franklin Gothic Book" panose="020B0503020102020204" pitchFamily="34" charset="0"/>
                <a:cs typeface="Calibri"/>
              </a:rPr>
              <a:t>Crimes</a:t>
            </a:r>
            <a:r>
              <a:rPr lang="en-US" sz="2800" spc="-2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are</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only</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“Clery</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reportable”</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if</a:t>
            </a:r>
            <a:r>
              <a:rPr lang="en-US" sz="2800" spc="-20" dirty="0">
                <a:solidFill>
                  <a:srgbClr val="333F50"/>
                </a:solidFill>
                <a:latin typeface="Franklin Gothic Book" panose="020B0503020102020204" pitchFamily="34" charset="0"/>
                <a:cs typeface="Calibri"/>
              </a:rPr>
              <a:t> </a:t>
            </a:r>
            <a:r>
              <a:rPr lang="en-US" sz="2800" spc="-10" dirty="0">
                <a:solidFill>
                  <a:srgbClr val="333F50"/>
                </a:solidFill>
                <a:latin typeface="Franklin Gothic Book" panose="020B0503020102020204" pitchFamily="34" charset="0"/>
                <a:cs typeface="Calibri"/>
              </a:rPr>
              <a:t>they’ve </a:t>
            </a:r>
            <a:r>
              <a:rPr lang="en-US" sz="2800" dirty="0">
                <a:solidFill>
                  <a:srgbClr val="333F50"/>
                </a:solidFill>
                <a:latin typeface="Franklin Gothic Book" panose="020B0503020102020204" pitchFamily="34" charset="0"/>
                <a:cs typeface="Calibri"/>
              </a:rPr>
              <a:t>occurred</a:t>
            </a:r>
            <a:r>
              <a:rPr lang="en-US" sz="2800" spc="-3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on</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or</a:t>
            </a:r>
            <a:r>
              <a:rPr lang="en-US" sz="2800" spc="-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near</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property</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that</a:t>
            </a:r>
            <a:r>
              <a:rPr lang="en-US" sz="2800" spc="-2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James Madison University</a:t>
            </a:r>
            <a:r>
              <a:rPr lang="en-US" sz="2800" spc="-10" dirty="0">
                <a:solidFill>
                  <a:srgbClr val="333F50"/>
                </a:solidFill>
                <a:latin typeface="Franklin Gothic Book" panose="020B0503020102020204" pitchFamily="34" charset="0"/>
                <a:cs typeface="Calibri"/>
              </a:rPr>
              <a:t> </a:t>
            </a:r>
            <a:r>
              <a:rPr lang="en-US" sz="2800" spc="-20" dirty="0">
                <a:solidFill>
                  <a:srgbClr val="333F50"/>
                </a:solidFill>
                <a:latin typeface="Franklin Gothic Book" panose="020B0503020102020204" pitchFamily="34" charset="0"/>
                <a:cs typeface="Calibri"/>
              </a:rPr>
              <a:t>owns </a:t>
            </a:r>
            <a:r>
              <a:rPr lang="en-US" sz="2800" dirty="0">
                <a:solidFill>
                  <a:srgbClr val="333F50"/>
                </a:solidFill>
                <a:latin typeface="Franklin Gothic Book" panose="020B0503020102020204" pitchFamily="34" charset="0"/>
                <a:cs typeface="Calibri"/>
              </a:rPr>
              <a:t>or</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controls</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through</a:t>
            </a:r>
            <a:r>
              <a:rPr lang="en-US" sz="2800" spc="-2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a</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written</a:t>
            </a:r>
            <a:r>
              <a:rPr lang="en-US" sz="2800" spc="-3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agreement</a:t>
            </a:r>
            <a:r>
              <a:rPr lang="en-US" sz="2800" spc="-15" dirty="0">
                <a:solidFill>
                  <a:srgbClr val="333F50"/>
                </a:solidFill>
                <a:latin typeface="Franklin Gothic Book" panose="020B0503020102020204" pitchFamily="34" charset="0"/>
                <a:cs typeface="Calibri"/>
              </a:rPr>
              <a:t> </a:t>
            </a:r>
            <a:r>
              <a:rPr lang="en-US" sz="2800" spc="-25" dirty="0">
                <a:solidFill>
                  <a:srgbClr val="333F50"/>
                </a:solidFill>
                <a:latin typeface="Franklin Gothic Book" panose="020B0503020102020204" pitchFamily="34" charset="0"/>
                <a:cs typeface="Calibri"/>
              </a:rPr>
              <a:t>and </a:t>
            </a:r>
            <a:r>
              <a:rPr lang="en-US" sz="2800" dirty="0">
                <a:solidFill>
                  <a:srgbClr val="333F50"/>
                </a:solidFill>
                <a:latin typeface="Franklin Gothic Book" panose="020B0503020102020204" pitchFamily="34" charset="0"/>
                <a:cs typeface="Calibri"/>
              </a:rPr>
              <a:t>have</a:t>
            </a:r>
            <a:r>
              <a:rPr lang="en-US" sz="2800" spc="-3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not</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already</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been</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reported</a:t>
            </a:r>
            <a:r>
              <a:rPr lang="en-US" sz="2800" spc="-2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to</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Madison</a:t>
            </a:r>
            <a:r>
              <a:rPr lang="en-US" sz="2800" spc="-10" dirty="0">
                <a:solidFill>
                  <a:srgbClr val="333F50"/>
                </a:solidFill>
                <a:latin typeface="Franklin Gothic Book" panose="020B0503020102020204" pitchFamily="34" charset="0"/>
                <a:cs typeface="Calibri"/>
              </a:rPr>
              <a:t> Police.</a:t>
            </a:r>
          </a:p>
          <a:p>
            <a:pPr marL="469265" marR="5080" indent="-457200">
              <a:lnSpc>
                <a:spcPct val="80000"/>
              </a:lnSpc>
              <a:spcBef>
                <a:spcPts val="765"/>
              </a:spcBef>
              <a:buFont typeface="Wingdings" panose="05000000000000000000" pitchFamily="2" charset="2"/>
              <a:buChar char="§"/>
              <a:tabLst>
                <a:tab pos="469265" algn="l"/>
                <a:tab pos="469900" algn="l"/>
              </a:tabLst>
            </a:pPr>
            <a:r>
              <a:rPr lang="en-US" sz="2800" dirty="0">
                <a:solidFill>
                  <a:srgbClr val="333F50"/>
                </a:solidFill>
                <a:latin typeface="Franklin Gothic Book" panose="020B0503020102020204" pitchFamily="34" charset="0"/>
                <a:cs typeface="Calibri"/>
              </a:rPr>
              <a:t>However,</a:t>
            </a:r>
            <a:r>
              <a:rPr lang="en-US" sz="2800" spc="-3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when</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in</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doubt,</a:t>
            </a:r>
            <a:r>
              <a:rPr lang="en-US" sz="2800" spc="-20" dirty="0">
                <a:solidFill>
                  <a:srgbClr val="333F50"/>
                </a:solidFill>
                <a:latin typeface="Franklin Gothic Book" panose="020B0503020102020204" pitchFamily="34" charset="0"/>
                <a:cs typeface="Calibri"/>
              </a:rPr>
              <a:t> </a:t>
            </a:r>
            <a:r>
              <a:rPr lang="en-US" sz="2800" spc="-10" dirty="0">
                <a:solidFill>
                  <a:srgbClr val="333F50"/>
                </a:solidFill>
                <a:latin typeface="Franklin Gothic Book" panose="020B0503020102020204" pitchFamily="34" charset="0"/>
                <a:cs typeface="Calibri"/>
              </a:rPr>
              <a:t>report!</a:t>
            </a:r>
          </a:p>
          <a:p>
            <a:pPr marL="12065" marR="5080">
              <a:lnSpc>
                <a:spcPct val="80000"/>
              </a:lnSpc>
              <a:spcBef>
                <a:spcPts val="765"/>
              </a:spcBef>
              <a:tabLst>
                <a:tab pos="469265" algn="l"/>
                <a:tab pos="469900" algn="l"/>
              </a:tabLst>
            </a:pPr>
            <a:endParaRPr lang="en-US" sz="2800" spc="-10" dirty="0">
              <a:solidFill>
                <a:srgbClr val="333F50"/>
              </a:solidFill>
              <a:latin typeface="Franklin Gothic Book" panose="020B0503020102020204" pitchFamily="34" charset="0"/>
              <a:cs typeface="Calibri"/>
            </a:endParaRPr>
          </a:p>
          <a:p>
            <a:pPr marL="469265" marR="5080" indent="-457200">
              <a:lnSpc>
                <a:spcPct val="80000"/>
              </a:lnSpc>
              <a:spcBef>
                <a:spcPts val="765"/>
              </a:spcBef>
              <a:buFont typeface="Wingdings" panose="05000000000000000000" pitchFamily="2" charset="2"/>
              <a:buChar char="§"/>
              <a:tabLst>
                <a:tab pos="469265" algn="l"/>
                <a:tab pos="469900" algn="l"/>
              </a:tabLst>
            </a:pPr>
            <a:r>
              <a:rPr lang="en-US" sz="2800" dirty="0">
                <a:solidFill>
                  <a:srgbClr val="333F50"/>
                </a:solidFill>
                <a:latin typeface="Franklin Gothic Book" panose="020B0503020102020204" pitchFamily="34" charset="0"/>
                <a:cs typeface="Calibri"/>
              </a:rPr>
              <a:t>JMU</a:t>
            </a:r>
            <a:r>
              <a:rPr lang="en-US" sz="2800" spc="-1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Police</a:t>
            </a:r>
            <a:r>
              <a:rPr lang="en-US" sz="2800" spc="-25"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will</a:t>
            </a:r>
            <a:r>
              <a:rPr lang="en-US" sz="2800" spc="-2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sort</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out</a:t>
            </a:r>
            <a:r>
              <a:rPr lang="en-US" sz="2800" spc="-10" dirty="0">
                <a:solidFill>
                  <a:srgbClr val="333F50"/>
                </a:solidFill>
                <a:latin typeface="Franklin Gothic Book" panose="020B0503020102020204" pitchFamily="34" charset="0"/>
                <a:cs typeface="Calibri"/>
              </a:rPr>
              <a:t> </a:t>
            </a:r>
            <a:r>
              <a:rPr lang="en-US" sz="2800" dirty="0">
                <a:solidFill>
                  <a:srgbClr val="333F50"/>
                </a:solidFill>
                <a:latin typeface="Franklin Gothic Book" panose="020B0503020102020204" pitchFamily="34" charset="0"/>
                <a:cs typeface="Calibri"/>
              </a:rPr>
              <a:t>any</a:t>
            </a:r>
            <a:r>
              <a:rPr lang="en-US" sz="2800" spc="-20" dirty="0">
                <a:solidFill>
                  <a:srgbClr val="333F50"/>
                </a:solidFill>
                <a:latin typeface="Franklin Gothic Book" panose="020B0503020102020204" pitchFamily="34" charset="0"/>
                <a:cs typeface="Calibri"/>
              </a:rPr>
              <a:t> </a:t>
            </a:r>
            <a:r>
              <a:rPr lang="en-US" sz="2800" spc="-10" dirty="0">
                <a:solidFill>
                  <a:srgbClr val="333F50"/>
                </a:solidFill>
                <a:latin typeface="Franklin Gothic Book" panose="020B0503020102020204" pitchFamily="34" charset="0"/>
                <a:cs typeface="Calibri"/>
              </a:rPr>
              <a:t>geography concerns.</a:t>
            </a:r>
            <a:endParaRPr lang="en-US" sz="2800" dirty="0">
              <a:solidFill>
                <a:srgbClr val="333F50"/>
              </a:solidFill>
              <a:latin typeface="Franklin Gothic Book" panose="020B0503020102020204" pitchFamily="34" charset="0"/>
              <a:cs typeface="Calibri"/>
            </a:endParaRPr>
          </a:p>
        </p:txBody>
      </p:sp>
      <p:sp>
        <p:nvSpPr>
          <p:cNvPr id="10" name="TextBox 9">
            <a:extLst>
              <a:ext uri="{FF2B5EF4-FFF2-40B4-BE49-F238E27FC236}">
                <a16:creationId xmlns:a16="http://schemas.microsoft.com/office/drawing/2014/main" id="{D882B91F-2A1B-4EA0-9BF4-AE281D420215}"/>
              </a:ext>
            </a:extLst>
          </p:cNvPr>
          <p:cNvSpPr txBox="1"/>
          <p:nvPr/>
        </p:nvSpPr>
        <p:spPr>
          <a:xfrm>
            <a:off x="581526" y="1395704"/>
            <a:ext cx="6320588" cy="584775"/>
          </a:xfrm>
          <a:prstGeom prst="rect">
            <a:avLst/>
          </a:prstGeom>
          <a:noFill/>
        </p:spPr>
        <p:txBody>
          <a:bodyPr wrap="square">
            <a:spAutoFit/>
          </a:bodyPr>
          <a:lstStyle/>
          <a:p>
            <a:pPr marL="12700">
              <a:lnSpc>
                <a:spcPct val="100000"/>
              </a:lnSpc>
              <a:spcBef>
                <a:spcPts val="105"/>
              </a:spcBef>
            </a:pPr>
            <a:r>
              <a:rPr lang="en-US" sz="3200" b="1" dirty="0">
                <a:solidFill>
                  <a:schemeClr val="tx2"/>
                </a:solidFill>
                <a:latin typeface="Franklin Gothic Book" panose="020B0503020102020204" pitchFamily="34" charset="0"/>
                <a:cs typeface="Calibri"/>
              </a:rPr>
              <a:t>YES</a:t>
            </a:r>
            <a:r>
              <a:rPr lang="en-US" sz="3200" b="1" spc="-30" dirty="0">
                <a:solidFill>
                  <a:schemeClr val="tx2"/>
                </a:solidFill>
                <a:latin typeface="Franklin Gothic Book" panose="020B0503020102020204" pitchFamily="34" charset="0"/>
                <a:cs typeface="Calibri"/>
              </a:rPr>
              <a:t> </a:t>
            </a:r>
            <a:r>
              <a:rPr lang="en-US" sz="3200" b="1" dirty="0">
                <a:solidFill>
                  <a:schemeClr val="tx2"/>
                </a:solidFill>
                <a:latin typeface="Franklin Gothic Book" panose="020B0503020102020204" pitchFamily="34" charset="0"/>
                <a:cs typeface="Calibri"/>
              </a:rPr>
              <a:t>–</a:t>
            </a:r>
            <a:r>
              <a:rPr lang="en-US" sz="3200" b="1" spc="-10" dirty="0">
                <a:solidFill>
                  <a:schemeClr val="tx2"/>
                </a:solidFill>
                <a:latin typeface="Franklin Gothic Book" panose="020B0503020102020204" pitchFamily="34" charset="0"/>
                <a:cs typeface="Calibri"/>
              </a:rPr>
              <a:t> </a:t>
            </a:r>
            <a:r>
              <a:rPr lang="en-US" sz="3200" b="1" dirty="0">
                <a:solidFill>
                  <a:schemeClr val="tx2"/>
                </a:solidFill>
                <a:latin typeface="Franklin Gothic Book" panose="020B0503020102020204" pitchFamily="34" charset="0"/>
                <a:cs typeface="Calibri"/>
              </a:rPr>
              <a:t>Location</a:t>
            </a:r>
            <a:r>
              <a:rPr lang="en-US" sz="3200" b="1" spc="-25" dirty="0">
                <a:solidFill>
                  <a:schemeClr val="tx2"/>
                </a:solidFill>
                <a:latin typeface="Franklin Gothic Book" panose="020B0503020102020204" pitchFamily="34" charset="0"/>
                <a:cs typeface="Calibri"/>
              </a:rPr>
              <a:t> </a:t>
            </a:r>
            <a:r>
              <a:rPr lang="en-US" sz="3200" b="1" spc="-10" dirty="0">
                <a:solidFill>
                  <a:schemeClr val="tx2"/>
                </a:solidFill>
                <a:latin typeface="Franklin Gothic Book" panose="020B0503020102020204" pitchFamily="34" charset="0"/>
                <a:cs typeface="Calibri"/>
              </a:rPr>
              <a:t>Matters</a:t>
            </a:r>
          </a:p>
        </p:txBody>
      </p:sp>
    </p:spTree>
    <p:extLst>
      <p:ext uri="{BB962C8B-B14F-4D97-AF65-F5344CB8AC3E}">
        <p14:creationId xmlns:p14="http://schemas.microsoft.com/office/powerpoint/2010/main" val="18570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05E-CF00-44BD-801E-11E74B18078B}"/>
              </a:ext>
            </a:extLst>
          </p:cNvPr>
          <p:cNvSpPr>
            <a:spLocks noGrp="1"/>
          </p:cNvSpPr>
          <p:nvPr>
            <p:ph type="title"/>
          </p:nvPr>
        </p:nvSpPr>
        <p:spPr>
          <a:xfrm>
            <a:off x="239682" y="346594"/>
            <a:ext cx="11952317" cy="1325563"/>
          </a:xfrm>
        </p:spPr>
        <p:txBody>
          <a:bodyPr>
            <a:normAutofit/>
          </a:bodyPr>
          <a:lstStyle/>
          <a:p>
            <a:r>
              <a:rPr lang="en-US" sz="3600" dirty="0">
                <a:solidFill>
                  <a:schemeClr val="tx2"/>
                </a:solidFill>
              </a:rPr>
              <a:t>“WHAT IF VICTIMS WISH TO REMAIN </a:t>
            </a:r>
            <a:br>
              <a:rPr lang="en-US" sz="3600" dirty="0">
                <a:solidFill>
                  <a:schemeClr val="tx2"/>
                </a:solidFill>
              </a:rPr>
            </a:br>
            <a:r>
              <a:rPr lang="en-US" sz="3600" dirty="0">
                <a:solidFill>
                  <a:schemeClr val="tx2"/>
                </a:solidFill>
              </a:rPr>
              <a:t>                    ANONYMOUS?”</a:t>
            </a:r>
          </a:p>
        </p:txBody>
      </p:sp>
      <p:sp>
        <p:nvSpPr>
          <p:cNvPr id="4" name="TextBox 3">
            <a:extLst>
              <a:ext uri="{FF2B5EF4-FFF2-40B4-BE49-F238E27FC236}">
                <a16:creationId xmlns:a16="http://schemas.microsoft.com/office/drawing/2014/main" id="{E7701B4E-7880-4E02-94F8-4DBA34FD1478}"/>
              </a:ext>
            </a:extLst>
          </p:cNvPr>
          <p:cNvSpPr txBox="1"/>
          <p:nvPr/>
        </p:nvSpPr>
        <p:spPr>
          <a:xfrm>
            <a:off x="1155032" y="1672157"/>
            <a:ext cx="10443410" cy="4255011"/>
          </a:xfrm>
          <a:prstGeom prst="rect">
            <a:avLst/>
          </a:prstGeom>
          <a:solidFill>
            <a:srgbClr val="CBB677">
              <a:alpha val="28000"/>
            </a:srgb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55600" marR="5080" indent="-342900">
              <a:lnSpc>
                <a:spcPct val="100000"/>
              </a:lnSpc>
              <a:spcBef>
                <a:spcPts val="100"/>
              </a:spcBef>
              <a:buFont typeface="Arial"/>
              <a:buChar char="•"/>
              <a:tabLst>
                <a:tab pos="354965" algn="l"/>
                <a:tab pos="355600" algn="l"/>
              </a:tabLst>
            </a:pPr>
            <a:r>
              <a:rPr lang="en-US" sz="2400" dirty="0">
                <a:solidFill>
                  <a:schemeClr val="tx2"/>
                </a:solidFill>
                <a:latin typeface="Franklin Gothic Book" panose="020B0503020102020204" pitchFamily="34" charset="0"/>
                <a:cs typeface="Calibri"/>
              </a:rPr>
              <a:t>At</a:t>
            </a:r>
            <a:r>
              <a:rPr lang="en-US" sz="2400" spc="-3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the</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request</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of</a:t>
            </a:r>
            <a:r>
              <a:rPr lang="en-US" sz="2400" spc="-2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the</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victim(s),</a:t>
            </a:r>
            <a:r>
              <a:rPr lang="en-US" sz="2400" spc="-4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identifying</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information</a:t>
            </a:r>
            <a:r>
              <a:rPr lang="en-US" sz="2400" spc="-30" dirty="0">
                <a:solidFill>
                  <a:schemeClr val="tx2"/>
                </a:solidFill>
                <a:latin typeface="Franklin Gothic Book" panose="020B0503020102020204" pitchFamily="34" charset="0"/>
                <a:cs typeface="Calibri"/>
              </a:rPr>
              <a:t> </a:t>
            </a:r>
            <a:r>
              <a:rPr lang="en-US" sz="2400" spc="-25" dirty="0">
                <a:solidFill>
                  <a:schemeClr val="tx2"/>
                </a:solidFill>
                <a:latin typeface="Franklin Gothic Book" panose="020B0503020102020204" pitchFamily="34" charset="0"/>
                <a:cs typeface="Calibri"/>
              </a:rPr>
              <a:t>may </a:t>
            </a:r>
            <a:r>
              <a:rPr lang="en-US" sz="2400" dirty="0">
                <a:solidFill>
                  <a:schemeClr val="tx2"/>
                </a:solidFill>
                <a:latin typeface="Franklin Gothic Book" panose="020B0503020102020204" pitchFamily="34" charset="0"/>
                <a:cs typeface="Calibri"/>
              </a:rPr>
              <a:t>be</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excluded</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from</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the</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report</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(e.g.,</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names,</a:t>
            </a:r>
            <a:r>
              <a:rPr lang="en-US" sz="2400" spc="-3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initials,</a:t>
            </a:r>
            <a:r>
              <a:rPr lang="en-US" sz="2400" spc="-20" dirty="0">
                <a:solidFill>
                  <a:schemeClr val="tx2"/>
                </a:solidFill>
                <a:latin typeface="Franklin Gothic Book" panose="020B0503020102020204" pitchFamily="34" charset="0"/>
                <a:cs typeface="Calibri"/>
              </a:rPr>
              <a:t> </a:t>
            </a:r>
            <a:r>
              <a:rPr lang="en-US" sz="2400" spc="-10" dirty="0">
                <a:solidFill>
                  <a:schemeClr val="tx2"/>
                </a:solidFill>
                <a:latin typeface="Franklin Gothic Book" panose="020B0503020102020204" pitchFamily="34" charset="0"/>
                <a:cs typeface="Calibri"/>
              </a:rPr>
              <a:t>contact </a:t>
            </a:r>
            <a:r>
              <a:rPr lang="en-US" sz="2400" dirty="0">
                <a:solidFill>
                  <a:schemeClr val="tx2"/>
                </a:solidFill>
                <a:latin typeface="Franklin Gothic Book" panose="020B0503020102020204" pitchFamily="34" charset="0"/>
                <a:cs typeface="Calibri"/>
              </a:rPr>
              <a:t>information,</a:t>
            </a:r>
            <a:r>
              <a:rPr lang="en-US" sz="2400" spc="-45" dirty="0">
                <a:solidFill>
                  <a:schemeClr val="tx2"/>
                </a:solidFill>
                <a:latin typeface="Franklin Gothic Book" panose="020B0503020102020204" pitchFamily="34" charset="0"/>
                <a:cs typeface="Calibri"/>
              </a:rPr>
              <a:t> </a:t>
            </a:r>
            <a:r>
              <a:rPr lang="en-US" sz="2400" spc="-10" dirty="0">
                <a:solidFill>
                  <a:schemeClr val="tx2"/>
                </a:solidFill>
                <a:latin typeface="Franklin Gothic Book" panose="020B0503020102020204" pitchFamily="34" charset="0"/>
                <a:cs typeface="Calibri"/>
              </a:rPr>
              <a:t>etc.).</a:t>
            </a:r>
            <a:endParaRPr lang="en-US" sz="2400" dirty="0">
              <a:solidFill>
                <a:schemeClr val="tx2"/>
              </a:solidFill>
              <a:latin typeface="Franklin Gothic Book" panose="020B0503020102020204" pitchFamily="34" charset="0"/>
              <a:cs typeface="Calibri"/>
            </a:endParaRPr>
          </a:p>
          <a:p>
            <a:pPr marL="355600" marR="253365" indent="-342900">
              <a:lnSpc>
                <a:spcPct val="100000"/>
              </a:lnSpc>
              <a:spcBef>
                <a:spcPts val="575"/>
              </a:spcBef>
              <a:buFont typeface="Arial"/>
              <a:buChar char="•"/>
              <a:tabLst>
                <a:tab pos="354965" algn="l"/>
                <a:tab pos="355600" algn="l"/>
              </a:tabLst>
            </a:pPr>
            <a:r>
              <a:rPr lang="en-US" sz="2400" dirty="0">
                <a:solidFill>
                  <a:schemeClr val="tx2"/>
                </a:solidFill>
                <a:latin typeface="Franklin Gothic Book" panose="020B0503020102020204" pitchFamily="34" charset="0"/>
                <a:cs typeface="Calibri"/>
              </a:rPr>
              <a:t>However,</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if</a:t>
            </a:r>
            <a:r>
              <a:rPr lang="en-US" sz="2400" spc="-2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the</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incident</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involves</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sexual</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violence</a:t>
            </a:r>
            <a:r>
              <a:rPr lang="en-US" sz="2400" spc="-20" dirty="0">
                <a:solidFill>
                  <a:schemeClr val="tx2"/>
                </a:solidFill>
                <a:latin typeface="Franklin Gothic Book" panose="020B0503020102020204" pitchFamily="34" charset="0"/>
                <a:cs typeface="Calibri"/>
              </a:rPr>
              <a:t> </a:t>
            </a:r>
            <a:r>
              <a:rPr lang="en-US" sz="2400" spc="-10" dirty="0">
                <a:solidFill>
                  <a:schemeClr val="tx2"/>
                </a:solidFill>
                <a:latin typeface="Franklin Gothic Book" panose="020B0503020102020204" pitchFamily="34" charset="0"/>
                <a:cs typeface="Calibri"/>
              </a:rPr>
              <a:t>(e.g., </a:t>
            </a:r>
            <a:r>
              <a:rPr lang="en-US" sz="2400" dirty="0">
                <a:solidFill>
                  <a:schemeClr val="tx2"/>
                </a:solidFill>
                <a:latin typeface="Franklin Gothic Book" panose="020B0503020102020204" pitchFamily="34" charset="0"/>
                <a:cs typeface="Calibri"/>
              </a:rPr>
              <a:t>sexual</a:t>
            </a:r>
            <a:r>
              <a:rPr lang="en-US" sz="2400" spc="-4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assault,</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dating/domestic</a:t>
            </a:r>
            <a:r>
              <a:rPr lang="en-US" sz="2400" spc="-3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violence,</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or</a:t>
            </a:r>
            <a:r>
              <a:rPr lang="en-US" sz="2400" spc="-20" dirty="0">
                <a:solidFill>
                  <a:schemeClr val="tx2"/>
                </a:solidFill>
                <a:latin typeface="Franklin Gothic Book" panose="020B0503020102020204" pitchFamily="34" charset="0"/>
                <a:cs typeface="Calibri"/>
              </a:rPr>
              <a:t> </a:t>
            </a:r>
            <a:r>
              <a:rPr lang="en-US" sz="2400" spc="-10" dirty="0">
                <a:solidFill>
                  <a:schemeClr val="tx2"/>
                </a:solidFill>
                <a:latin typeface="Franklin Gothic Book" panose="020B0503020102020204" pitchFamily="34" charset="0"/>
                <a:cs typeface="Calibri"/>
              </a:rPr>
              <a:t>stalking), </a:t>
            </a:r>
            <a:r>
              <a:rPr lang="en-US" sz="2400" dirty="0">
                <a:solidFill>
                  <a:schemeClr val="tx2"/>
                </a:solidFill>
                <a:latin typeface="Franklin Gothic Book" panose="020B0503020102020204" pitchFamily="34" charset="0"/>
                <a:cs typeface="Calibri"/>
              </a:rPr>
              <a:t>according</a:t>
            </a:r>
            <a:r>
              <a:rPr lang="en-US" sz="2400" spc="-4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to</a:t>
            </a:r>
            <a:r>
              <a:rPr lang="en-US" sz="2400" spc="-1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federal</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law,</a:t>
            </a:r>
            <a:r>
              <a:rPr lang="en-US" sz="2400" spc="-2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identifying</a:t>
            </a:r>
            <a:r>
              <a:rPr lang="en-US" sz="2400" spc="-1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information</a:t>
            </a:r>
            <a:r>
              <a:rPr lang="en-US" sz="2400" spc="-3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must</a:t>
            </a:r>
            <a:r>
              <a:rPr lang="en-US" sz="2400" spc="-25" dirty="0">
                <a:solidFill>
                  <a:schemeClr val="tx2"/>
                </a:solidFill>
                <a:latin typeface="Franklin Gothic Book" panose="020B0503020102020204" pitchFamily="34" charset="0"/>
                <a:cs typeface="Calibri"/>
              </a:rPr>
              <a:t> be </a:t>
            </a:r>
            <a:r>
              <a:rPr lang="en-US" sz="2400" dirty="0">
                <a:solidFill>
                  <a:schemeClr val="tx2"/>
                </a:solidFill>
                <a:latin typeface="Franklin Gothic Book" panose="020B0503020102020204" pitchFamily="34" charset="0"/>
                <a:cs typeface="Calibri"/>
              </a:rPr>
              <a:t>reported</a:t>
            </a:r>
            <a:r>
              <a:rPr lang="en-US" sz="2400" spc="-2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to</a:t>
            </a:r>
            <a:r>
              <a:rPr lang="en-US" sz="2400" spc="-35" dirty="0">
                <a:solidFill>
                  <a:schemeClr val="tx2"/>
                </a:solidFill>
                <a:latin typeface="Franklin Gothic Book" panose="020B0503020102020204" pitchFamily="34" charset="0"/>
                <a:cs typeface="Calibri"/>
              </a:rPr>
              <a:t> JMU’s</a:t>
            </a:r>
            <a:r>
              <a:rPr lang="en-US" sz="2400" spc="-2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Title</a:t>
            </a:r>
            <a:r>
              <a:rPr lang="en-US" sz="2400" spc="-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IX</a:t>
            </a:r>
            <a:r>
              <a:rPr lang="en-US" sz="2400" spc="-3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Coordinator</a:t>
            </a:r>
            <a:r>
              <a:rPr lang="en-US" sz="2400" spc="-3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located</a:t>
            </a:r>
            <a:r>
              <a:rPr lang="en-US" sz="2400" spc="-20" dirty="0">
                <a:solidFill>
                  <a:schemeClr val="tx2"/>
                </a:solidFill>
                <a:latin typeface="Franklin Gothic Book" panose="020B0503020102020204" pitchFamily="34" charset="0"/>
                <a:cs typeface="Calibri"/>
              </a:rPr>
              <a:t> </a:t>
            </a:r>
            <a:r>
              <a:rPr lang="en-US" sz="2400" spc="-25" dirty="0">
                <a:solidFill>
                  <a:schemeClr val="tx2"/>
                </a:solidFill>
                <a:latin typeface="Franklin Gothic Book" panose="020B0503020102020204" pitchFamily="34" charset="0"/>
                <a:cs typeface="Calibri"/>
              </a:rPr>
              <a:t>at:</a:t>
            </a:r>
          </a:p>
          <a:p>
            <a:pPr marL="12700" marR="253365">
              <a:lnSpc>
                <a:spcPct val="100000"/>
              </a:lnSpc>
              <a:spcBef>
                <a:spcPts val="575"/>
              </a:spcBef>
              <a:tabLst>
                <a:tab pos="354965" algn="l"/>
                <a:tab pos="355600" algn="l"/>
              </a:tabLst>
            </a:pPr>
            <a:r>
              <a:rPr lang="en-US" sz="2400" spc="-25" dirty="0">
                <a:solidFill>
                  <a:schemeClr val="tx2"/>
                </a:solidFill>
                <a:latin typeface="Franklin Gothic Book" panose="020B0503020102020204" pitchFamily="34" charset="0"/>
                <a:cs typeface="Calibri"/>
              </a:rPr>
              <a:t>    Holland-Yates</a:t>
            </a:r>
            <a:r>
              <a:rPr lang="en-US" sz="2400" b="0" i="0" dirty="0">
                <a:solidFill>
                  <a:schemeClr val="tx2"/>
                </a:solidFill>
                <a:effectLst/>
                <a:latin typeface="Franklin Gothic Book" panose="020B0503020102020204" pitchFamily="34" charset="0"/>
              </a:rPr>
              <a:t> Hall, 100 East Grace Street, MSC 7806,Harrisonburg, VA  22807</a:t>
            </a:r>
            <a:endParaRPr lang="en-US" sz="2400" dirty="0">
              <a:solidFill>
                <a:schemeClr val="tx2"/>
              </a:solidFill>
              <a:latin typeface="Franklin Gothic Book" panose="020B0503020102020204" pitchFamily="34" charset="0"/>
              <a:cs typeface="Calibri"/>
            </a:endParaRPr>
          </a:p>
          <a:p>
            <a:pPr marL="756285" lvl="1" indent="-287020">
              <a:lnSpc>
                <a:spcPct val="100000"/>
              </a:lnSpc>
              <a:spcBef>
                <a:spcPts val="515"/>
              </a:spcBef>
              <a:buFont typeface="Arial"/>
              <a:buChar char="•"/>
              <a:tabLst>
                <a:tab pos="756285" algn="l"/>
                <a:tab pos="756920" algn="l"/>
              </a:tabLst>
            </a:pPr>
            <a:r>
              <a:rPr lang="en-US" sz="2000" u="sng"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Complete</a:t>
            </a:r>
            <a:r>
              <a:rPr lang="en-US" sz="2000" u="sng" spc="-25"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 </a:t>
            </a:r>
            <a:r>
              <a:rPr lang="en-US" sz="2000" u="sng"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an</a:t>
            </a:r>
            <a:r>
              <a:rPr lang="en-US" sz="2000" u="sng" spc="-15"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 </a:t>
            </a:r>
            <a:r>
              <a:rPr lang="en-US" sz="2000" u="sng"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intake</a:t>
            </a:r>
            <a:r>
              <a:rPr lang="en-US" sz="2000" u="sng" spc="-15"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 </a:t>
            </a:r>
            <a:r>
              <a:rPr lang="en-US" sz="2000" u="sng"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form</a:t>
            </a:r>
            <a:r>
              <a:rPr lang="en-US" sz="2000" u="sng" spc="-25" dirty="0">
                <a:solidFill>
                  <a:schemeClr val="tx2"/>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 </a:t>
            </a:r>
            <a:r>
              <a:rPr lang="en-US" sz="2000" u="sng" spc="-25" dirty="0">
                <a:solidFill>
                  <a:schemeClr val="tx2"/>
                </a:solidFill>
                <a:latin typeface="Franklin Gothic Book" panose="020B0503020102020204" pitchFamily="34" charset="0"/>
                <a:cs typeface="Calibri"/>
              </a:rPr>
              <a:t>at </a:t>
            </a:r>
            <a:r>
              <a:rPr lang="en-US" sz="2000" dirty="0">
                <a:solidFill>
                  <a:srgbClr val="0563C1"/>
                </a:solidFill>
                <a:latin typeface="Franklin Gothic Book" panose="020B0503020102020204" pitchFamily="34" charset="0"/>
                <a:cs typeface="Calibri"/>
              </a:rPr>
              <a:t>https://www.jmu.edu/access-and-enrollment/title-ix/reporting/how-to-report-to-titleix.shtml</a:t>
            </a:r>
            <a:endParaRPr lang="en-US" sz="2000" u="sng" spc="-10" dirty="0">
              <a:solidFill>
                <a:schemeClr val="tx2"/>
              </a:solidFill>
              <a:uFill>
                <a:solidFill>
                  <a:srgbClr val="00A2D5"/>
                </a:solidFill>
              </a:uFill>
              <a:latin typeface="Franklin Gothic Book" panose="020B0503020102020204" pitchFamily="34" charset="0"/>
              <a:cs typeface="Calibri"/>
            </a:endParaRPr>
          </a:p>
          <a:p>
            <a:pPr marL="756285" lvl="1" indent="-287020">
              <a:lnSpc>
                <a:spcPct val="100000"/>
              </a:lnSpc>
              <a:spcBef>
                <a:spcPts val="515"/>
              </a:spcBef>
              <a:buFont typeface="Arial"/>
              <a:buChar char="•"/>
              <a:tabLst>
                <a:tab pos="756285" algn="l"/>
                <a:tab pos="756920" algn="l"/>
              </a:tabLst>
            </a:pPr>
            <a:r>
              <a:rPr lang="en-US" sz="2000" dirty="0">
                <a:solidFill>
                  <a:schemeClr val="tx2"/>
                </a:solidFill>
                <a:latin typeface="Franklin Gothic Book" panose="020B0503020102020204" pitchFamily="34" charset="0"/>
                <a:cs typeface="Calibri"/>
              </a:rPr>
              <a:t>E-mail</a:t>
            </a:r>
            <a:r>
              <a:rPr lang="en-US" sz="2000" spc="-20" dirty="0">
                <a:solidFill>
                  <a:schemeClr val="tx2"/>
                </a:solidFill>
                <a:latin typeface="Franklin Gothic Book" panose="020B0503020102020204" pitchFamily="34" charset="0"/>
                <a:cs typeface="Calibri"/>
              </a:rPr>
              <a:t> </a:t>
            </a:r>
            <a:r>
              <a:rPr lang="en-US" sz="2000" u="sng" dirty="0">
                <a:solidFill>
                  <a:srgbClr val="0563C1"/>
                </a:solidFill>
                <a:uFill>
                  <a:solidFill>
                    <a:srgbClr val="99601F"/>
                  </a:solidFill>
                </a:uFill>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titleix@jmu.edu</a:t>
            </a:r>
            <a:r>
              <a:rPr lang="en-US" sz="2000" dirty="0">
                <a:solidFill>
                  <a:schemeClr val="tx2"/>
                </a:solidFill>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a:t>
            </a:r>
            <a:r>
              <a:rPr lang="en-US" sz="2000" spc="-15" dirty="0">
                <a:solidFill>
                  <a:schemeClr val="tx2"/>
                </a:solidFill>
                <a:latin typeface="Franklin Gothic Book" panose="020B0503020102020204" pitchFamily="34" charset="0"/>
                <a:cs typeface="Calibri"/>
              </a:rPr>
              <a:t> </a:t>
            </a:r>
            <a:r>
              <a:rPr lang="en-US" sz="2000" spc="-25" dirty="0">
                <a:solidFill>
                  <a:schemeClr val="tx2"/>
                </a:solidFill>
                <a:latin typeface="Franklin Gothic Book" panose="020B0503020102020204" pitchFamily="34" charset="0"/>
                <a:cs typeface="Calibri"/>
              </a:rPr>
              <a:t>or</a:t>
            </a:r>
            <a:endParaRPr lang="en-US" sz="2000" dirty="0">
              <a:solidFill>
                <a:schemeClr val="tx2"/>
              </a:solidFill>
              <a:latin typeface="Franklin Gothic Book" panose="020B0503020102020204" pitchFamily="34" charset="0"/>
              <a:cs typeface="Calibri"/>
            </a:endParaRPr>
          </a:p>
          <a:p>
            <a:pPr marL="756285" lvl="1" indent="-287020">
              <a:lnSpc>
                <a:spcPct val="100000"/>
              </a:lnSpc>
              <a:spcBef>
                <a:spcPts val="480"/>
              </a:spcBef>
              <a:buFont typeface="Arial"/>
              <a:buChar char="•"/>
              <a:tabLst>
                <a:tab pos="756285" algn="l"/>
                <a:tab pos="756920" algn="l"/>
              </a:tabLst>
            </a:pPr>
            <a:r>
              <a:rPr lang="en-US" sz="2000" dirty="0">
                <a:solidFill>
                  <a:schemeClr val="tx2"/>
                </a:solidFill>
                <a:latin typeface="Franklin Gothic Book" panose="020B0503020102020204" pitchFamily="34" charset="0"/>
                <a:cs typeface="Calibri"/>
              </a:rPr>
              <a:t>Call</a:t>
            </a:r>
            <a:r>
              <a:rPr lang="en-US" sz="2000" spc="15" dirty="0">
                <a:solidFill>
                  <a:schemeClr val="tx2"/>
                </a:solidFill>
                <a:latin typeface="Franklin Gothic Book" panose="020B0503020102020204" pitchFamily="34" charset="0"/>
                <a:cs typeface="Calibri"/>
              </a:rPr>
              <a:t> 540-568-5219</a:t>
            </a:r>
            <a:endParaRPr lang="en-US"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319757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8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6"/>
            <a:ext cx="12192000" cy="6084916"/>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7" name="TextBox 6">
            <a:extLst>
              <a:ext uri="{FF2B5EF4-FFF2-40B4-BE49-F238E27FC236}">
                <a16:creationId xmlns:a16="http://schemas.microsoft.com/office/drawing/2014/main" id="{9C0BF94C-7BEB-453B-93D7-2990D4138E05}"/>
              </a:ext>
            </a:extLst>
          </p:cNvPr>
          <p:cNvSpPr txBox="1"/>
          <p:nvPr/>
        </p:nvSpPr>
        <p:spPr>
          <a:xfrm>
            <a:off x="206149" y="427741"/>
            <a:ext cx="10349555" cy="646331"/>
          </a:xfrm>
          <a:prstGeom prst="rect">
            <a:avLst/>
          </a:prstGeom>
          <a:noFill/>
        </p:spPr>
        <p:txBody>
          <a:bodyPr wrap="square">
            <a:spAutoFit/>
          </a:bodyPr>
          <a:lstStyle/>
          <a:p>
            <a:r>
              <a:rPr lang="en-US" sz="3600" dirty="0">
                <a:solidFill>
                  <a:schemeClr val="tx2"/>
                </a:solidFill>
                <a:latin typeface="Franklin Gothic Book" panose="020B0503020102020204" pitchFamily="34" charset="0"/>
              </a:rPr>
              <a:t>“HOW</a:t>
            </a:r>
            <a:r>
              <a:rPr lang="en-US" sz="3600" spc="-15" dirty="0">
                <a:solidFill>
                  <a:schemeClr val="tx2"/>
                </a:solidFill>
                <a:latin typeface="Franklin Gothic Book" panose="020B0503020102020204" pitchFamily="34" charset="0"/>
              </a:rPr>
              <a:t> </a:t>
            </a:r>
            <a:r>
              <a:rPr lang="en-US" sz="3600" dirty="0">
                <a:solidFill>
                  <a:schemeClr val="tx2"/>
                </a:solidFill>
                <a:latin typeface="Franklin Gothic Book" panose="020B0503020102020204" pitchFamily="34" charset="0"/>
              </a:rPr>
              <a:t>SHOULD</a:t>
            </a:r>
            <a:r>
              <a:rPr lang="en-US" sz="3600" spc="-30" dirty="0">
                <a:solidFill>
                  <a:schemeClr val="tx2"/>
                </a:solidFill>
                <a:latin typeface="Franklin Gothic Book" panose="020B0503020102020204" pitchFamily="34" charset="0"/>
              </a:rPr>
              <a:t> </a:t>
            </a:r>
            <a:r>
              <a:rPr lang="en-US" sz="3600" dirty="0">
                <a:solidFill>
                  <a:schemeClr val="tx2"/>
                </a:solidFill>
                <a:latin typeface="Franklin Gothic Book" panose="020B0503020102020204" pitchFamily="34" charset="0"/>
              </a:rPr>
              <a:t>I</a:t>
            </a:r>
            <a:r>
              <a:rPr lang="en-US" sz="3600" spc="-15" dirty="0">
                <a:solidFill>
                  <a:schemeClr val="tx2"/>
                </a:solidFill>
                <a:latin typeface="Franklin Gothic Book" panose="020B0503020102020204" pitchFamily="34" charset="0"/>
              </a:rPr>
              <a:t> </a:t>
            </a:r>
            <a:r>
              <a:rPr lang="en-US" sz="3600" dirty="0">
                <a:solidFill>
                  <a:schemeClr val="tx2"/>
                </a:solidFill>
                <a:latin typeface="Franklin Gothic Book" panose="020B0503020102020204" pitchFamily="34" charset="0"/>
              </a:rPr>
              <a:t>HANDLE</a:t>
            </a:r>
            <a:r>
              <a:rPr lang="en-US" sz="3600" spc="-10" dirty="0">
                <a:solidFill>
                  <a:schemeClr val="tx2"/>
                </a:solidFill>
                <a:latin typeface="Franklin Gothic Book" panose="020B0503020102020204" pitchFamily="34" charset="0"/>
              </a:rPr>
              <a:t> </a:t>
            </a:r>
            <a:r>
              <a:rPr lang="en-US" sz="3600" dirty="0">
                <a:solidFill>
                  <a:schemeClr val="tx2"/>
                </a:solidFill>
                <a:latin typeface="Franklin Gothic Book" panose="020B0503020102020204" pitchFamily="34" charset="0"/>
              </a:rPr>
              <a:t>THE</a:t>
            </a:r>
            <a:r>
              <a:rPr lang="en-US" sz="3600" spc="-10" dirty="0">
                <a:solidFill>
                  <a:schemeClr val="tx2"/>
                </a:solidFill>
                <a:latin typeface="Franklin Gothic Book" panose="020B0503020102020204" pitchFamily="34" charset="0"/>
              </a:rPr>
              <a:t> CRIME DISCLOSURE?”</a:t>
            </a:r>
            <a:endParaRPr lang="en-US" sz="3600" dirty="0">
              <a:solidFill>
                <a:schemeClr val="tx2"/>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304A3179-9D77-4BE8-B07F-27FBEDFEEC32}"/>
              </a:ext>
            </a:extLst>
          </p:cNvPr>
          <p:cNvSpPr txBox="1"/>
          <p:nvPr/>
        </p:nvSpPr>
        <p:spPr>
          <a:xfrm>
            <a:off x="449178" y="1508075"/>
            <a:ext cx="11339931" cy="4007379"/>
          </a:xfrm>
          <a:prstGeom prst="rect">
            <a:avLst/>
          </a:prstGeom>
          <a:solidFill>
            <a:schemeClr val="tx2">
              <a:lumMod val="20000"/>
              <a:lumOff val="80000"/>
              <a:alpha val="57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469900" marR="609600" indent="-457200">
              <a:lnSpc>
                <a:spcPts val="2400"/>
              </a:lnSpc>
              <a:spcBef>
                <a:spcPts val="675"/>
              </a:spcBef>
              <a:buFont typeface="Arial"/>
              <a:buChar char="•"/>
              <a:tabLst>
                <a:tab pos="469265" algn="l"/>
                <a:tab pos="469900" algn="l"/>
              </a:tabLst>
            </a:pPr>
            <a:endParaRPr lang="en-US" sz="2500" dirty="0">
              <a:solidFill>
                <a:schemeClr val="tx2">
                  <a:lumMod val="50000"/>
                </a:schemeClr>
              </a:solidFill>
              <a:latin typeface="Franklin Gothic Book" panose="020B0503020102020204" pitchFamily="34" charset="0"/>
              <a:cs typeface="Calibri"/>
            </a:endParaRPr>
          </a:p>
          <a:p>
            <a:pPr marL="469900" marR="609600" indent="-457200">
              <a:lnSpc>
                <a:spcPts val="2400"/>
              </a:lnSpc>
              <a:spcBef>
                <a:spcPts val="675"/>
              </a:spcBef>
              <a:buFont typeface="Arial"/>
              <a:buChar char="•"/>
              <a:tabLst>
                <a:tab pos="469265" algn="l"/>
                <a:tab pos="469900" algn="l"/>
              </a:tabLst>
            </a:pPr>
            <a:r>
              <a:rPr lang="en-US" sz="2500" dirty="0">
                <a:solidFill>
                  <a:schemeClr val="tx2">
                    <a:lumMod val="50000"/>
                  </a:schemeClr>
                </a:solidFill>
                <a:latin typeface="Franklin Gothic Book" panose="020B0503020102020204" pitchFamily="34" charset="0"/>
                <a:cs typeface="Calibri"/>
              </a:rPr>
              <a:t>CSAs</a:t>
            </a:r>
            <a:r>
              <a:rPr lang="en-US" sz="2500" spc="-8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are</a:t>
            </a:r>
            <a:r>
              <a:rPr lang="en-US" sz="2500" spc="-7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not</a:t>
            </a:r>
            <a:r>
              <a:rPr lang="en-US" sz="2500" spc="-6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responsible</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for</a:t>
            </a:r>
            <a:r>
              <a:rPr lang="en-US" sz="2500" spc="-8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determining</a:t>
            </a:r>
            <a:r>
              <a:rPr lang="en-US" sz="2500" spc="-55" dirty="0">
                <a:solidFill>
                  <a:schemeClr val="tx2">
                    <a:lumMod val="50000"/>
                  </a:schemeClr>
                </a:solidFill>
                <a:latin typeface="Franklin Gothic Book" panose="020B0503020102020204" pitchFamily="34" charset="0"/>
                <a:cs typeface="Calibri"/>
              </a:rPr>
              <a:t> </a:t>
            </a:r>
            <a:r>
              <a:rPr lang="en-US" sz="2500" spc="-10" dirty="0">
                <a:solidFill>
                  <a:schemeClr val="tx2">
                    <a:lumMod val="50000"/>
                  </a:schemeClr>
                </a:solidFill>
                <a:latin typeface="Franklin Gothic Book" panose="020B0503020102020204" pitchFamily="34" charset="0"/>
                <a:cs typeface="Calibri"/>
              </a:rPr>
              <a:t>authoritatively </a:t>
            </a:r>
            <a:r>
              <a:rPr lang="en-US" sz="2500" dirty="0">
                <a:solidFill>
                  <a:schemeClr val="tx2">
                    <a:lumMod val="50000"/>
                  </a:schemeClr>
                </a:solidFill>
                <a:latin typeface="Franklin Gothic Book" panose="020B0503020102020204" pitchFamily="34" charset="0"/>
                <a:cs typeface="Calibri"/>
              </a:rPr>
              <a:t>whether</a:t>
            </a:r>
            <a:r>
              <a:rPr lang="en-US" sz="2500" spc="-4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crime</a:t>
            </a:r>
            <a:r>
              <a:rPr lang="en-US" sz="2500" spc="-2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took</a:t>
            </a:r>
            <a:r>
              <a:rPr lang="en-US" sz="2500" spc="-7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place,</a:t>
            </a:r>
            <a:r>
              <a:rPr lang="en-US" sz="2500" spc="-4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and</a:t>
            </a:r>
            <a:r>
              <a:rPr lang="en-US" sz="2500" spc="-5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they</a:t>
            </a:r>
            <a:r>
              <a:rPr lang="en-US" sz="2500" spc="-4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should</a:t>
            </a:r>
            <a:r>
              <a:rPr lang="en-US" sz="2500" spc="-5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not</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try</a:t>
            </a:r>
            <a:r>
              <a:rPr lang="en-US" sz="2500" spc="-45" dirty="0">
                <a:solidFill>
                  <a:schemeClr val="tx2">
                    <a:lumMod val="50000"/>
                  </a:schemeClr>
                </a:solidFill>
                <a:latin typeface="Franklin Gothic Book" panose="020B0503020102020204" pitchFamily="34" charset="0"/>
                <a:cs typeface="Calibri"/>
              </a:rPr>
              <a:t> </a:t>
            </a:r>
            <a:r>
              <a:rPr lang="en-US" sz="2500" spc="-25" dirty="0">
                <a:solidFill>
                  <a:schemeClr val="tx2">
                    <a:lumMod val="50000"/>
                  </a:schemeClr>
                </a:solidFill>
                <a:latin typeface="Franklin Gothic Book" panose="020B0503020102020204" pitchFamily="34" charset="0"/>
                <a:cs typeface="Calibri"/>
              </a:rPr>
              <a:t>to </a:t>
            </a:r>
            <a:r>
              <a:rPr lang="en-US" sz="2500" dirty="0">
                <a:solidFill>
                  <a:schemeClr val="tx2">
                    <a:lumMod val="50000"/>
                  </a:schemeClr>
                </a:solidFill>
                <a:latin typeface="Franklin Gothic Book" panose="020B0503020102020204" pitchFamily="34" charset="0"/>
                <a:cs typeface="Calibri"/>
              </a:rPr>
              <a:t>apprehend</a:t>
            </a:r>
            <a:r>
              <a:rPr lang="en-US" sz="2500" spc="-7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alleged</a:t>
            </a:r>
            <a:r>
              <a:rPr lang="en-US" sz="2500" spc="-8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suspects</a:t>
            </a:r>
            <a:r>
              <a:rPr lang="en-US" sz="2500" spc="-6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of</a:t>
            </a:r>
            <a:r>
              <a:rPr lang="en-US" sz="2500" spc="-85" dirty="0">
                <a:solidFill>
                  <a:schemeClr val="tx2">
                    <a:lumMod val="50000"/>
                  </a:schemeClr>
                </a:solidFill>
                <a:latin typeface="Franklin Gothic Book" panose="020B0503020102020204" pitchFamily="34" charset="0"/>
                <a:cs typeface="Calibri"/>
              </a:rPr>
              <a:t> </a:t>
            </a:r>
            <a:r>
              <a:rPr lang="en-US" sz="2500" spc="-10" dirty="0">
                <a:solidFill>
                  <a:schemeClr val="tx2">
                    <a:lumMod val="50000"/>
                  </a:schemeClr>
                </a:solidFill>
                <a:latin typeface="Franklin Gothic Book" panose="020B0503020102020204" pitchFamily="34" charset="0"/>
                <a:cs typeface="Calibri"/>
              </a:rPr>
              <a:t>crimes.</a:t>
            </a:r>
            <a:endParaRPr lang="en-US" sz="2500" dirty="0">
              <a:solidFill>
                <a:schemeClr val="tx2">
                  <a:lumMod val="50000"/>
                </a:schemeClr>
              </a:solidFill>
              <a:latin typeface="Franklin Gothic Book" panose="020B0503020102020204" pitchFamily="34" charset="0"/>
              <a:cs typeface="Calibri"/>
            </a:endParaRPr>
          </a:p>
          <a:p>
            <a:pPr marL="469900" marR="713105" indent="-457200">
              <a:lnSpc>
                <a:spcPts val="2400"/>
              </a:lnSpc>
              <a:spcBef>
                <a:spcPts val="600"/>
              </a:spcBef>
              <a:buFont typeface="Arial"/>
              <a:buChar char="•"/>
              <a:tabLst>
                <a:tab pos="469265" algn="l"/>
                <a:tab pos="469900" algn="l"/>
              </a:tabLst>
            </a:pPr>
            <a:r>
              <a:rPr lang="en-US" sz="2500" dirty="0">
                <a:solidFill>
                  <a:schemeClr val="tx2">
                    <a:lumMod val="50000"/>
                  </a:schemeClr>
                </a:solidFill>
                <a:latin typeface="Franklin Gothic Book" panose="020B0503020102020204" pitchFamily="34" charset="0"/>
                <a:cs typeface="Calibri"/>
              </a:rPr>
              <a:t>When</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interacting</a:t>
            </a:r>
            <a:r>
              <a:rPr lang="en-US" sz="2500" spc="-5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with</a:t>
            </a:r>
            <a:r>
              <a:rPr lang="en-US" sz="2500" spc="-6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person</a:t>
            </a:r>
            <a:r>
              <a:rPr lang="en-US" sz="2500" spc="-6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reporting</a:t>
            </a:r>
            <a:r>
              <a:rPr lang="en-US" sz="2500" spc="-65"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a</a:t>
            </a:r>
            <a:r>
              <a:rPr lang="en-US" sz="2500" spc="-7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crime,</a:t>
            </a:r>
            <a:r>
              <a:rPr lang="en-US" sz="2500" spc="-40" dirty="0">
                <a:solidFill>
                  <a:schemeClr val="tx2">
                    <a:lumMod val="50000"/>
                  </a:schemeClr>
                </a:solidFill>
                <a:latin typeface="Franklin Gothic Book" panose="020B0503020102020204" pitchFamily="34" charset="0"/>
                <a:cs typeface="Calibri"/>
              </a:rPr>
              <a:t> </a:t>
            </a:r>
            <a:r>
              <a:rPr lang="en-US" sz="2500" spc="-20" dirty="0">
                <a:solidFill>
                  <a:schemeClr val="tx2">
                    <a:lumMod val="50000"/>
                  </a:schemeClr>
                </a:solidFill>
                <a:latin typeface="Franklin Gothic Book" panose="020B0503020102020204" pitchFamily="34" charset="0"/>
                <a:cs typeface="Calibri"/>
              </a:rPr>
              <a:t>CSAs </a:t>
            </a:r>
            <a:r>
              <a:rPr lang="en-US" sz="2500" dirty="0">
                <a:solidFill>
                  <a:schemeClr val="tx2">
                    <a:lumMod val="50000"/>
                  </a:schemeClr>
                </a:solidFill>
                <a:latin typeface="Franklin Gothic Book" panose="020B0503020102020204" pitchFamily="34" charset="0"/>
                <a:cs typeface="Calibri"/>
              </a:rPr>
              <a:t>should</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do</a:t>
            </a:r>
            <a:r>
              <a:rPr lang="en-US" sz="2500" spc="-60" dirty="0">
                <a:solidFill>
                  <a:schemeClr val="tx2">
                    <a:lumMod val="50000"/>
                  </a:schemeClr>
                </a:solidFill>
                <a:latin typeface="Franklin Gothic Book" panose="020B0503020102020204" pitchFamily="34" charset="0"/>
                <a:cs typeface="Calibri"/>
              </a:rPr>
              <a:t> </a:t>
            </a:r>
            <a:r>
              <a:rPr lang="en-US" sz="2500" dirty="0">
                <a:solidFill>
                  <a:schemeClr val="tx2">
                    <a:lumMod val="50000"/>
                  </a:schemeClr>
                </a:solidFill>
                <a:latin typeface="Franklin Gothic Book" panose="020B0503020102020204" pitchFamily="34" charset="0"/>
                <a:cs typeface="Calibri"/>
              </a:rPr>
              <a:t>the</a:t>
            </a:r>
            <a:r>
              <a:rPr lang="en-US" sz="2500" spc="-50" dirty="0">
                <a:solidFill>
                  <a:schemeClr val="tx2">
                    <a:lumMod val="50000"/>
                  </a:schemeClr>
                </a:solidFill>
                <a:latin typeface="Franklin Gothic Book" panose="020B0503020102020204" pitchFamily="34" charset="0"/>
                <a:cs typeface="Calibri"/>
              </a:rPr>
              <a:t> </a:t>
            </a:r>
            <a:r>
              <a:rPr lang="en-US" sz="2500" spc="-10" dirty="0">
                <a:solidFill>
                  <a:schemeClr val="tx2">
                    <a:lumMod val="50000"/>
                  </a:schemeClr>
                </a:solidFill>
                <a:latin typeface="Franklin Gothic Book" panose="020B0503020102020204" pitchFamily="34" charset="0"/>
                <a:cs typeface="Calibri"/>
              </a:rPr>
              <a:t>following:</a:t>
            </a:r>
            <a:endParaRPr lang="en-US" sz="2500" dirty="0">
              <a:solidFill>
                <a:schemeClr val="tx2">
                  <a:lumMod val="50000"/>
                </a:schemeClr>
              </a:solidFill>
              <a:latin typeface="Franklin Gothic Book" panose="020B0503020102020204" pitchFamily="34" charset="0"/>
              <a:cs typeface="Calibri"/>
            </a:endParaRPr>
          </a:p>
          <a:p>
            <a:pPr marL="870585" lvl="1" indent="-457834">
              <a:lnSpc>
                <a:spcPct val="100000"/>
              </a:lnSpc>
              <a:spcBef>
                <a:spcPts val="35"/>
              </a:spcBef>
              <a:buFont typeface="Arial"/>
              <a:buChar char="•"/>
              <a:tabLst>
                <a:tab pos="870585" algn="l"/>
                <a:tab pos="871219" algn="l"/>
              </a:tabLst>
            </a:pPr>
            <a:r>
              <a:rPr lang="en-US" sz="2200" dirty="0">
                <a:solidFill>
                  <a:schemeClr val="tx2">
                    <a:lumMod val="50000"/>
                  </a:schemeClr>
                </a:solidFill>
                <a:latin typeface="Franklin Gothic Book" panose="020B0503020102020204" pitchFamily="34" charset="0"/>
                <a:cs typeface="Calibri"/>
              </a:rPr>
              <a:t>Explain</a:t>
            </a:r>
            <a:r>
              <a:rPr lang="en-US" sz="2200" spc="-6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their</a:t>
            </a:r>
            <a:r>
              <a:rPr lang="en-US" sz="2200" spc="-5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obligation</a:t>
            </a:r>
            <a:r>
              <a:rPr lang="en-US" sz="2200" spc="-8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to</a:t>
            </a:r>
            <a:r>
              <a:rPr lang="en-US" sz="2200" spc="-5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report</a:t>
            </a:r>
            <a:r>
              <a:rPr lang="en-US" sz="2200" spc="-6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the</a:t>
            </a:r>
            <a:r>
              <a:rPr lang="en-US" sz="2200" spc="-6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incident</a:t>
            </a:r>
            <a:r>
              <a:rPr lang="en-US" sz="2200" spc="-6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to</a:t>
            </a:r>
            <a:r>
              <a:rPr lang="en-US" sz="2200" spc="-50" dirty="0">
                <a:solidFill>
                  <a:schemeClr val="tx2">
                    <a:lumMod val="50000"/>
                  </a:schemeClr>
                </a:solidFill>
                <a:latin typeface="Franklin Gothic Book" panose="020B0503020102020204" pitchFamily="34" charset="0"/>
                <a:cs typeface="Calibri"/>
              </a:rPr>
              <a:t> JMU</a:t>
            </a:r>
            <a:r>
              <a:rPr lang="en-US" sz="2200" spc="-60" dirty="0">
                <a:solidFill>
                  <a:schemeClr val="tx2">
                    <a:lumMod val="50000"/>
                  </a:schemeClr>
                </a:solidFill>
                <a:latin typeface="Franklin Gothic Book" panose="020B0503020102020204" pitchFamily="34" charset="0"/>
                <a:cs typeface="Calibri"/>
              </a:rPr>
              <a:t> </a:t>
            </a:r>
            <a:r>
              <a:rPr lang="en-US" sz="2200" spc="-10" dirty="0">
                <a:solidFill>
                  <a:schemeClr val="tx2">
                    <a:lumMod val="50000"/>
                  </a:schemeClr>
                </a:solidFill>
                <a:latin typeface="Franklin Gothic Book" panose="020B0503020102020204" pitchFamily="34" charset="0"/>
                <a:cs typeface="Calibri"/>
              </a:rPr>
              <a:t>Police</a:t>
            </a:r>
            <a:endParaRPr lang="en-US" sz="2200" dirty="0">
              <a:solidFill>
                <a:schemeClr val="tx2">
                  <a:lumMod val="50000"/>
                </a:schemeClr>
              </a:solidFill>
              <a:latin typeface="Franklin Gothic Book" panose="020B0503020102020204" pitchFamily="34" charset="0"/>
              <a:cs typeface="Calibri"/>
            </a:endParaRPr>
          </a:p>
          <a:p>
            <a:pPr marL="870585" lvl="1" indent="-457834">
              <a:lnSpc>
                <a:spcPts val="2375"/>
              </a:lnSpc>
              <a:buFont typeface="Arial"/>
              <a:buChar char="•"/>
              <a:tabLst>
                <a:tab pos="870585" algn="l"/>
                <a:tab pos="871219" algn="l"/>
              </a:tabLst>
            </a:pPr>
            <a:r>
              <a:rPr lang="en-US" sz="2200" dirty="0">
                <a:solidFill>
                  <a:schemeClr val="tx2">
                    <a:lumMod val="50000"/>
                  </a:schemeClr>
                </a:solidFill>
                <a:latin typeface="Franklin Gothic Book" panose="020B0503020102020204" pitchFamily="34" charset="0"/>
                <a:cs typeface="Calibri"/>
              </a:rPr>
              <a:t>Gather</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enough</a:t>
            </a:r>
            <a:r>
              <a:rPr lang="en-US" sz="2200" spc="-75" dirty="0">
                <a:solidFill>
                  <a:schemeClr val="tx2">
                    <a:lumMod val="50000"/>
                  </a:schemeClr>
                </a:solidFill>
                <a:latin typeface="Franklin Gothic Book" panose="020B0503020102020204" pitchFamily="34" charset="0"/>
                <a:cs typeface="Calibri"/>
              </a:rPr>
              <a:t> </a:t>
            </a:r>
            <a:r>
              <a:rPr lang="en-US" sz="2200" spc="-10" dirty="0">
                <a:solidFill>
                  <a:schemeClr val="tx2">
                    <a:lumMod val="50000"/>
                  </a:schemeClr>
                </a:solidFill>
                <a:latin typeface="Franklin Gothic Book" panose="020B0503020102020204" pitchFamily="34" charset="0"/>
                <a:cs typeface="Calibri"/>
              </a:rPr>
              <a:t>information</a:t>
            </a:r>
            <a:r>
              <a:rPr lang="en-US" sz="2200" spc="-7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that</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would</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provide</a:t>
            </a:r>
            <a:r>
              <a:rPr lang="en-US" sz="2200" spc="-8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sufficient</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detail</a:t>
            </a:r>
            <a:r>
              <a:rPr lang="en-US" sz="2200" spc="-65" dirty="0">
                <a:solidFill>
                  <a:schemeClr val="tx2">
                    <a:lumMod val="50000"/>
                  </a:schemeClr>
                </a:solidFill>
                <a:latin typeface="Franklin Gothic Book" panose="020B0503020102020204" pitchFamily="34" charset="0"/>
                <a:cs typeface="Calibri"/>
              </a:rPr>
              <a:t> </a:t>
            </a:r>
            <a:r>
              <a:rPr lang="en-US" sz="2200" spc="-25" dirty="0">
                <a:solidFill>
                  <a:schemeClr val="tx2">
                    <a:lumMod val="50000"/>
                  </a:schemeClr>
                </a:solidFill>
                <a:latin typeface="Franklin Gothic Book" panose="020B0503020102020204" pitchFamily="34" charset="0"/>
                <a:cs typeface="Calibri"/>
              </a:rPr>
              <a:t>to</a:t>
            </a:r>
            <a:endParaRPr lang="en-US" sz="2200" dirty="0">
              <a:solidFill>
                <a:schemeClr val="tx2">
                  <a:lumMod val="50000"/>
                </a:schemeClr>
              </a:solidFill>
              <a:latin typeface="Franklin Gothic Book" panose="020B0503020102020204" pitchFamily="34" charset="0"/>
              <a:cs typeface="Calibri"/>
            </a:endParaRPr>
          </a:p>
          <a:p>
            <a:pPr marL="870585">
              <a:lnSpc>
                <a:spcPts val="2375"/>
              </a:lnSpc>
            </a:pPr>
            <a:r>
              <a:rPr lang="en-US" sz="2200" dirty="0">
                <a:solidFill>
                  <a:schemeClr val="tx2">
                    <a:lumMod val="50000"/>
                  </a:schemeClr>
                </a:solidFill>
                <a:latin typeface="Franklin Gothic Book" panose="020B0503020102020204" pitchFamily="34" charset="0"/>
                <a:cs typeface="Calibri"/>
              </a:rPr>
              <a:t>properly</a:t>
            </a:r>
            <a:r>
              <a:rPr lang="en-US" sz="2200" spc="-8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classify</a:t>
            </a:r>
            <a:r>
              <a:rPr lang="en-US" sz="2200" spc="-7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the</a:t>
            </a:r>
            <a:r>
              <a:rPr lang="en-US" sz="2200" spc="-65" dirty="0">
                <a:solidFill>
                  <a:schemeClr val="tx2">
                    <a:lumMod val="50000"/>
                  </a:schemeClr>
                </a:solidFill>
                <a:latin typeface="Franklin Gothic Book" panose="020B0503020102020204" pitchFamily="34" charset="0"/>
                <a:cs typeface="Calibri"/>
              </a:rPr>
              <a:t> </a:t>
            </a:r>
            <a:r>
              <a:rPr lang="en-US" sz="2200" spc="-10" dirty="0">
                <a:solidFill>
                  <a:schemeClr val="tx2">
                    <a:lumMod val="50000"/>
                  </a:schemeClr>
                </a:solidFill>
                <a:latin typeface="Franklin Gothic Book" panose="020B0503020102020204" pitchFamily="34" charset="0"/>
                <a:cs typeface="Calibri"/>
              </a:rPr>
              <a:t>incident</a:t>
            </a:r>
            <a:endParaRPr lang="en-US" sz="2200" dirty="0">
              <a:solidFill>
                <a:schemeClr val="tx2">
                  <a:lumMod val="50000"/>
                </a:schemeClr>
              </a:solidFill>
              <a:latin typeface="Franklin Gothic Book" panose="020B0503020102020204" pitchFamily="34" charset="0"/>
              <a:cs typeface="Calibri"/>
            </a:endParaRPr>
          </a:p>
          <a:p>
            <a:pPr marL="870585" marR="22860" lvl="1" indent="-457200">
              <a:lnSpc>
                <a:spcPct val="80000"/>
              </a:lnSpc>
              <a:spcBef>
                <a:spcPts val="525"/>
              </a:spcBef>
              <a:buFont typeface="Arial"/>
              <a:buChar char="•"/>
              <a:tabLst>
                <a:tab pos="870585" algn="l"/>
                <a:tab pos="871219" algn="l"/>
              </a:tabLst>
            </a:pPr>
            <a:r>
              <a:rPr lang="en-US" sz="2200" dirty="0">
                <a:solidFill>
                  <a:schemeClr val="tx2">
                    <a:lumMod val="50000"/>
                  </a:schemeClr>
                </a:solidFill>
                <a:latin typeface="Franklin Gothic Book" panose="020B0503020102020204" pitchFamily="34" charset="0"/>
                <a:cs typeface="Calibri"/>
              </a:rPr>
              <a:t>Offer</a:t>
            </a:r>
            <a:r>
              <a:rPr lang="en-US" sz="2200" spc="-5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the</a:t>
            </a:r>
            <a:r>
              <a:rPr lang="en-US" sz="2200" spc="-5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person</a:t>
            </a:r>
            <a:r>
              <a:rPr lang="en-US" sz="2200" spc="-6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available</a:t>
            </a:r>
            <a:r>
              <a:rPr lang="en-US" sz="2200" spc="-9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support</a:t>
            </a:r>
            <a:r>
              <a:rPr lang="en-US" sz="2200" spc="-6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resources</a:t>
            </a:r>
            <a:r>
              <a:rPr lang="en-US" sz="2200" spc="-5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(a</a:t>
            </a:r>
            <a:r>
              <a:rPr lang="en-US" sz="2200" spc="-6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listing</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of</a:t>
            </a:r>
            <a:r>
              <a:rPr lang="en-US" sz="2200" spc="-55" dirty="0">
                <a:solidFill>
                  <a:schemeClr val="tx2">
                    <a:lumMod val="50000"/>
                  </a:schemeClr>
                </a:solidFill>
                <a:latin typeface="Franklin Gothic Book" panose="020B0503020102020204" pitchFamily="34" charset="0"/>
                <a:cs typeface="Calibri"/>
              </a:rPr>
              <a:t> </a:t>
            </a:r>
            <a:r>
              <a:rPr lang="en-US" sz="2200" spc="-10" dirty="0">
                <a:solidFill>
                  <a:schemeClr val="tx2">
                    <a:lumMod val="50000"/>
                  </a:schemeClr>
                </a:solidFill>
                <a:latin typeface="Franklin Gothic Book" panose="020B0503020102020204" pitchFamily="34" charset="0"/>
                <a:cs typeface="Calibri"/>
              </a:rPr>
              <a:t>available </a:t>
            </a:r>
            <a:r>
              <a:rPr lang="en-US" sz="2200" dirty="0">
                <a:solidFill>
                  <a:schemeClr val="tx2">
                    <a:lumMod val="50000"/>
                  </a:schemeClr>
                </a:solidFill>
                <a:latin typeface="Franklin Gothic Book" panose="020B0503020102020204" pitchFamily="34" charset="0"/>
                <a:cs typeface="Calibri"/>
              </a:rPr>
              <a:t>support</a:t>
            </a:r>
            <a:r>
              <a:rPr lang="en-US" sz="2200" spc="-7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resources</a:t>
            </a:r>
            <a:r>
              <a:rPr lang="en-US" sz="2200" spc="-60"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is</a:t>
            </a:r>
            <a:r>
              <a:rPr lang="en-US" sz="2200" spc="-75" dirty="0">
                <a:solidFill>
                  <a:schemeClr val="tx2">
                    <a:lumMod val="50000"/>
                  </a:schemeClr>
                </a:solidFill>
                <a:latin typeface="Franklin Gothic Book" panose="020B0503020102020204" pitchFamily="34" charset="0"/>
                <a:cs typeface="Calibri"/>
              </a:rPr>
              <a:t> </a:t>
            </a:r>
            <a:r>
              <a:rPr lang="en-US" sz="2200" dirty="0">
                <a:solidFill>
                  <a:schemeClr val="tx2">
                    <a:lumMod val="50000"/>
                  </a:schemeClr>
                </a:solidFill>
                <a:latin typeface="Franklin Gothic Book" panose="020B0503020102020204" pitchFamily="34" charset="0"/>
                <a:cs typeface="Calibri"/>
              </a:rPr>
              <a:t>available</a:t>
            </a:r>
            <a:r>
              <a:rPr lang="en-US" sz="2200" spc="-85" dirty="0">
                <a:solidFill>
                  <a:schemeClr val="tx2">
                    <a:lumMod val="50000"/>
                  </a:schemeClr>
                </a:solidFill>
                <a:latin typeface="Franklin Gothic Book" panose="020B0503020102020204" pitchFamily="34" charset="0"/>
                <a:cs typeface="Calibri"/>
              </a:rPr>
              <a:t> </a:t>
            </a:r>
            <a:r>
              <a:rPr lang="en-US" sz="2200" spc="-10" dirty="0">
                <a:solidFill>
                  <a:schemeClr val="tx2">
                    <a:lumMod val="50000"/>
                  </a:schemeClr>
                </a:solidFill>
                <a:latin typeface="Franklin Gothic Book" panose="020B0503020102020204" pitchFamily="34" charset="0"/>
                <a:cs typeface="Calibri"/>
              </a:rPr>
              <a:t>here:</a:t>
            </a:r>
            <a:r>
              <a:rPr lang="en-US" sz="2200" spc="-10" dirty="0">
                <a:solidFill>
                  <a:schemeClr val="tx2"/>
                </a:solidFill>
                <a:latin typeface="Franklin Gothic Book" panose="020B0503020102020204" pitchFamily="34" charset="0"/>
                <a:cs typeface="Calibri"/>
              </a:rPr>
              <a:t> </a:t>
            </a:r>
            <a:r>
              <a:rPr lang="en-US" sz="2200" u="sng" spc="-20" dirty="0">
                <a:solidFill>
                  <a:srgbClr val="336699"/>
                </a:solidFill>
                <a:uFill>
                  <a:solidFill>
                    <a:srgbClr val="00A2D5"/>
                  </a:solidFill>
                </a:uFill>
                <a:latin typeface="Franklin Gothic Book" panose="020B0503020102020204" pitchFamily="34" charset="0"/>
                <a:cs typeface="Calibri"/>
              </a:rPr>
              <a:t>https://www.jmu.edu/victimadvocacy/resources.shtml</a:t>
            </a:r>
            <a:endParaRPr lang="en-US" sz="2200" spc="-10" dirty="0">
              <a:solidFill>
                <a:srgbClr val="336699"/>
              </a:solidFill>
              <a:latin typeface="Franklin Gothic Book" panose="020B0503020102020204" pitchFamily="34" charset="0"/>
              <a:cs typeface="Calibri"/>
            </a:endParaRPr>
          </a:p>
          <a:p>
            <a:pPr marL="413385" marR="22860" lvl="1">
              <a:lnSpc>
                <a:spcPct val="80000"/>
              </a:lnSpc>
              <a:spcBef>
                <a:spcPts val="525"/>
              </a:spcBef>
              <a:tabLst>
                <a:tab pos="870585" algn="l"/>
                <a:tab pos="871219" algn="l"/>
              </a:tabLst>
            </a:pPr>
            <a:endParaRPr lang="en-US" sz="2200" dirty="0">
              <a:latin typeface="Calibri"/>
              <a:cs typeface="Calibri"/>
            </a:endParaRPr>
          </a:p>
        </p:txBody>
      </p:sp>
    </p:spTree>
    <p:extLst>
      <p:ext uri="{BB962C8B-B14F-4D97-AF65-F5344CB8AC3E}">
        <p14:creationId xmlns:p14="http://schemas.microsoft.com/office/powerpoint/2010/main" val="288023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644AD328-54DE-4919-8B2F-E6CDA9E3B6DB}"/>
              </a:ext>
            </a:extLst>
          </p:cNvPr>
          <p:cNvSpPr/>
          <p:nvPr/>
        </p:nvSpPr>
        <p:spPr>
          <a:xfrm>
            <a:off x="6143124" y="2621395"/>
            <a:ext cx="113297" cy="602027"/>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E705E-CF00-44BD-801E-11E74B18078B}"/>
              </a:ext>
            </a:extLst>
          </p:cNvPr>
          <p:cNvSpPr>
            <a:spLocks noGrp="1"/>
          </p:cNvSpPr>
          <p:nvPr>
            <p:ph type="title"/>
          </p:nvPr>
        </p:nvSpPr>
        <p:spPr>
          <a:xfrm>
            <a:off x="239683" y="42548"/>
            <a:ext cx="11065626" cy="1325563"/>
          </a:xfrm>
        </p:spPr>
        <p:txBody>
          <a:bodyPr>
            <a:normAutofit/>
          </a:bodyPr>
          <a:lstStyle/>
          <a:p>
            <a:r>
              <a:rPr lang="en-US" sz="3600" dirty="0">
                <a:solidFill>
                  <a:schemeClr val="tx2"/>
                </a:solidFill>
                <a:latin typeface="Rockwell" panose="02060603020205020403" pitchFamily="18" charset="0"/>
              </a:rPr>
              <a:t>CSA</a:t>
            </a:r>
            <a:r>
              <a:rPr lang="en-US" sz="3600" spc="-5" dirty="0">
                <a:solidFill>
                  <a:schemeClr val="tx2"/>
                </a:solidFill>
                <a:latin typeface="Rockwell" panose="02060603020205020403" pitchFamily="18" charset="0"/>
              </a:rPr>
              <a:t> </a:t>
            </a:r>
            <a:r>
              <a:rPr lang="en-US" sz="3600" dirty="0">
                <a:solidFill>
                  <a:schemeClr val="tx2"/>
                </a:solidFill>
                <a:latin typeface="Rockwell" panose="02060603020205020403" pitchFamily="18" charset="0"/>
              </a:rPr>
              <a:t>REPORTING</a:t>
            </a:r>
            <a:r>
              <a:rPr lang="en-US" sz="3600" spc="-25" dirty="0">
                <a:solidFill>
                  <a:schemeClr val="tx2"/>
                </a:solidFill>
                <a:latin typeface="Rockwell" panose="02060603020205020403" pitchFamily="18" charset="0"/>
              </a:rPr>
              <a:t> </a:t>
            </a:r>
            <a:r>
              <a:rPr lang="en-US" sz="3600" spc="-10" dirty="0">
                <a:solidFill>
                  <a:schemeClr val="tx2"/>
                </a:solidFill>
                <a:latin typeface="Rockwell" panose="02060603020205020403" pitchFamily="18" charset="0"/>
              </a:rPr>
              <a:t>PROCEDURES</a:t>
            </a:r>
            <a:endParaRPr lang="en-US" sz="3600" dirty="0">
              <a:solidFill>
                <a:schemeClr val="tx2"/>
              </a:solidFill>
              <a:latin typeface="Rockwell" panose="02060603020205020403" pitchFamily="18" charset="0"/>
            </a:endParaRPr>
          </a:p>
        </p:txBody>
      </p:sp>
      <p:sp>
        <p:nvSpPr>
          <p:cNvPr id="4" name="TextBox 3">
            <a:extLst>
              <a:ext uri="{FF2B5EF4-FFF2-40B4-BE49-F238E27FC236}">
                <a16:creationId xmlns:a16="http://schemas.microsoft.com/office/drawing/2014/main" id="{526A2D28-9CDA-4A1F-8C93-BE3F4C2A67B8}"/>
              </a:ext>
            </a:extLst>
          </p:cNvPr>
          <p:cNvSpPr txBox="1"/>
          <p:nvPr/>
        </p:nvSpPr>
        <p:spPr>
          <a:xfrm>
            <a:off x="2947190" y="1368111"/>
            <a:ext cx="6264442" cy="1111651"/>
          </a:xfrm>
          <a:prstGeom prst="rect">
            <a:avLst/>
          </a:prstGeom>
          <a:solidFill>
            <a:srgbClr val="CBB677">
              <a:alpha val="28000"/>
            </a:srgb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700" marR="5080" indent="-1905" algn="ctr">
              <a:lnSpc>
                <a:spcPct val="91700"/>
              </a:lnSpc>
              <a:spcBef>
                <a:spcPts val="300"/>
              </a:spcBef>
            </a:pPr>
            <a:r>
              <a:rPr lang="en-US" sz="2400" b="1" dirty="0">
                <a:solidFill>
                  <a:schemeClr val="tx2"/>
                </a:solidFill>
                <a:latin typeface="Franklin Gothic Book" panose="020B0503020102020204" pitchFamily="34" charset="0"/>
                <a:cs typeface="Calibri"/>
              </a:rPr>
              <a:t>CSAs</a:t>
            </a:r>
            <a:r>
              <a:rPr lang="en-US" sz="2400" b="1" spc="-4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must</a:t>
            </a:r>
            <a:r>
              <a:rPr lang="en-US" sz="2400" b="1" spc="-5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report</a:t>
            </a:r>
            <a:r>
              <a:rPr lang="en-US" sz="2400" b="1" spc="-3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all</a:t>
            </a:r>
            <a:r>
              <a:rPr lang="en-US" sz="2400" b="1" spc="-3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Clery</a:t>
            </a:r>
            <a:r>
              <a:rPr lang="en-US" sz="2400" b="1" spc="-25" dirty="0">
                <a:solidFill>
                  <a:schemeClr val="tx2"/>
                </a:solidFill>
                <a:latin typeface="Franklin Gothic Book" panose="020B0503020102020204" pitchFamily="34" charset="0"/>
                <a:cs typeface="Calibri"/>
              </a:rPr>
              <a:t> Act </a:t>
            </a:r>
            <a:r>
              <a:rPr lang="en-US" sz="2400" b="1" dirty="0">
                <a:solidFill>
                  <a:schemeClr val="tx2"/>
                </a:solidFill>
                <a:latin typeface="Franklin Gothic Book" panose="020B0503020102020204" pitchFamily="34" charset="0"/>
                <a:cs typeface="Calibri"/>
              </a:rPr>
              <a:t>crimes</a:t>
            </a:r>
            <a:r>
              <a:rPr lang="en-US" sz="2400" b="1" spc="-1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as</a:t>
            </a:r>
            <a:r>
              <a:rPr lang="en-US" sz="2400" b="1" spc="-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soon</a:t>
            </a:r>
            <a:r>
              <a:rPr lang="en-US" sz="2400" b="1" spc="-2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as</a:t>
            </a:r>
            <a:r>
              <a:rPr lang="en-US" sz="2400" b="1" spc="-1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possible</a:t>
            </a:r>
            <a:r>
              <a:rPr lang="en-US" sz="2400" b="1" spc="-35" dirty="0">
                <a:solidFill>
                  <a:schemeClr val="tx2"/>
                </a:solidFill>
                <a:latin typeface="Franklin Gothic Book" panose="020B0503020102020204" pitchFamily="34" charset="0"/>
                <a:cs typeface="Calibri"/>
              </a:rPr>
              <a:t> </a:t>
            </a:r>
            <a:r>
              <a:rPr lang="en-US" sz="2400" b="1" spc="-25" dirty="0">
                <a:solidFill>
                  <a:schemeClr val="tx2"/>
                </a:solidFill>
                <a:latin typeface="Franklin Gothic Book" panose="020B0503020102020204" pitchFamily="34" charset="0"/>
                <a:cs typeface="Calibri"/>
              </a:rPr>
              <a:t>to </a:t>
            </a:r>
            <a:r>
              <a:rPr lang="en-US" sz="2400" b="1" dirty="0">
                <a:solidFill>
                  <a:schemeClr val="tx2"/>
                </a:solidFill>
                <a:latin typeface="Franklin Gothic Book" panose="020B0503020102020204" pitchFamily="34" charset="0"/>
                <a:cs typeface="Calibri"/>
              </a:rPr>
              <a:t>Madison</a:t>
            </a:r>
            <a:r>
              <a:rPr lang="en-US" sz="2400" b="1" spc="-4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Police</a:t>
            </a:r>
            <a:r>
              <a:rPr lang="en-US" sz="2400" b="1" spc="-3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using</a:t>
            </a:r>
            <a:r>
              <a:rPr lang="en-US" sz="2400" b="1" spc="-4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at</a:t>
            </a:r>
            <a:r>
              <a:rPr lang="en-US" sz="2400" b="1" spc="-2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least</a:t>
            </a:r>
            <a:r>
              <a:rPr lang="en-US" sz="2400" b="1" spc="-30" dirty="0">
                <a:solidFill>
                  <a:schemeClr val="tx2"/>
                </a:solidFill>
                <a:latin typeface="Franklin Gothic Book" panose="020B0503020102020204" pitchFamily="34" charset="0"/>
                <a:cs typeface="Calibri"/>
              </a:rPr>
              <a:t> </a:t>
            </a:r>
            <a:r>
              <a:rPr lang="en-US" sz="2400" b="1" spc="-25" dirty="0">
                <a:solidFill>
                  <a:schemeClr val="tx2"/>
                </a:solidFill>
                <a:latin typeface="Franklin Gothic Book" panose="020B0503020102020204" pitchFamily="34" charset="0"/>
                <a:cs typeface="Calibri"/>
              </a:rPr>
              <a:t>one </a:t>
            </a:r>
            <a:r>
              <a:rPr lang="en-US" sz="2400" b="1" dirty="0">
                <a:solidFill>
                  <a:schemeClr val="tx2"/>
                </a:solidFill>
                <a:latin typeface="Franklin Gothic Book" panose="020B0503020102020204" pitchFamily="34" charset="0"/>
                <a:cs typeface="Calibri"/>
              </a:rPr>
              <a:t>of</a:t>
            </a:r>
            <a:r>
              <a:rPr lang="en-US" sz="2400" b="1" spc="-1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the</a:t>
            </a:r>
            <a:r>
              <a:rPr lang="en-US" sz="2400" b="1" spc="-2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following</a:t>
            </a:r>
            <a:r>
              <a:rPr lang="en-US" sz="2400" b="1" spc="-35"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options:</a:t>
            </a:r>
            <a:endParaRPr lang="en-US" sz="2400" dirty="0">
              <a:solidFill>
                <a:schemeClr val="tx2"/>
              </a:solidFill>
              <a:latin typeface="Franklin Gothic Book" panose="020B0503020102020204" pitchFamily="34" charset="0"/>
              <a:cs typeface="Calibri"/>
            </a:endParaRPr>
          </a:p>
        </p:txBody>
      </p:sp>
      <p:sp>
        <p:nvSpPr>
          <p:cNvPr id="6" name="TextBox 5">
            <a:extLst>
              <a:ext uri="{FF2B5EF4-FFF2-40B4-BE49-F238E27FC236}">
                <a16:creationId xmlns:a16="http://schemas.microsoft.com/office/drawing/2014/main" id="{E6272A06-2BAF-403B-9C75-D6B5AF77999C}"/>
              </a:ext>
            </a:extLst>
          </p:cNvPr>
          <p:cNvSpPr txBox="1"/>
          <p:nvPr/>
        </p:nvSpPr>
        <p:spPr>
          <a:xfrm>
            <a:off x="239683" y="4019867"/>
            <a:ext cx="3974431" cy="1285224"/>
          </a:xfrm>
          <a:prstGeom prst="rect">
            <a:avLst/>
          </a:prstGeom>
          <a:solidFill>
            <a:srgbClr val="CBB677">
              <a:alpha val="28000"/>
            </a:srgb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lnSpc>
                <a:spcPts val="1839"/>
              </a:lnSpc>
              <a:spcBef>
                <a:spcPts val="95"/>
              </a:spcBef>
            </a:pPr>
            <a:endParaRPr lang="en-US" sz="2400" b="1" dirty="0">
              <a:solidFill>
                <a:schemeClr val="tx2"/>
              </a:solidFill>
              <a:latin typeface="Franklin Gothic Book" panose="020B0503020102020204" pitchFamily="34" charset="0"/>
              <a:cs typeface="Calibri"/>
            </a:endParaRPr>
          </a:p>
          <a:p>
            <a:pPr algn="ctr">
              <a:lnSpc>
                <a:spcPts val="1839"/>
              </a:lnSpc>
              <a:spcBef>
                <a:spcPts val="95"/>
              </a:spcBef>
            </a:pPr>
            <a:r>
              <a:rPr lang="en-US" sz="2400" b="1" dirty="0">
                <a:solidFill>
                  <a:schemeClr val="tx2"/>
                </a:solidFill>
                <a:latin typeface="Franklin Gothic Book" panose="020B0503020102020204" pitchFamily="34" charset="0"/>
                <a:cs typeface="Calibri"/>
              </a:rPr>
              <a:t>Calling</a:t>
            </a:r>
            <a:r>
              <a:rPr lang="en-US" sz="2400" b="1" spc="-55" dirty="0">
                <a:solidFill>
                  <a:schemeClr val="tx2"/>
                </a:solidFill>
                <a:latin typeface="Franklin Gothic Book" panose="020B0503020102020204" pitchFamily="34" charset="0"/>
                <a:cs typeface="Calibri"/>
              </a:rPr>
              <a:t> JMU</a:t>
            </a:r>
            <a:r>
              <a:rPr lang="en-US" sz="2400" b="1" spc="-6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Police</a:t>
            </a:r>
            <a:r>
              <a:rPr lang="en-US" sz="2400" b="1" spc="-70"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directly</a:t>
            </a:r>
          </a:p>
          <a:p>
            <a:pPr algn="ctr">
              <a:lnSpc>
                <a:spcPts val="1839"/>
              </a:lnSpc>
              <a:spcBef>
                <a:spcPts val="95"/>
              </a:spcBef>
            </a:pPr>
            <a:endParaRPr lang="en-US" sz="2400" dirty="0">
              <a:solidFill>
                <a:schemeClr val="tx2"/>
              </a:solidFill>
              <a:latin typeface="Franklin Gothic Book" panose="020B0503020102020204" pitchFamily="34" charset="0"/>
              <a:cs typeface="Calibri"/>
            </a:endParaRPr>
          </a:p>
          <a:p>
            <a:pPr algn="ctr">
              <a:lnSpc>
                <a:spcPts val="1839"/>
              </a:lnSpc>
            </a:pPr>
            <a:r>
              <a:rPr lang="en-US" sz="2400" dirty="0">
                <a:solidFill>
                  <a:schemeClr val="tx2"/>
                </a:solidFill>
                <a:latin typeface="Franklin Gothic Book" panose="020B0503020102020204" pitchFamily="34" charset="0"/>
                <a:cs typeface="Calibri"/>
              </a:rPr>
              <a:t>at</a:t>
            </a:r>
            <a:r>
              <a:rPr lang="en-US" sz="2400" spc="-40"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(540) </a:t>
            </a:r>
            <a:r>
              <a:rPr lang="en-US" sz="2400" spc="-20" dirty="0">
                <a:solidFill>
                  <a:schemeClr val="tx2"/>
                </a:solidFill>
                <a:latin typeface="Franklin Gothic Book" panose="020B0503020102020204" pitchFamily="34" charset="0"/>
                <a:cs typeface="Calibri"/>
              </a:rPr>
              <a:t>568-6911</a:t>
            </a:r>
          </a:p>
          <a:p>
            <a:pPr algn="ctr">
              <a:lnSpc>
                <a:spcPts val="1839"/>
              </a:lnSpc>
            </a:pPr>
            <a:endParaRPr lang="en-US" sz="2400" dirty="0">
              <a:solidFill>
                <a:schemeClr val="tx2"/>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E15E61DB-4513-4403-8CD8-57739238A076}"/>
              </a:ext>
            </a:extLst>
          </p:cNvPr>
          <p:cNvSpPr txBox="1"/>
          <p:nvPr/>
        </p:nvSpPr>
        <p:spPr>
          <a:xfrm>
            <a:off x="4367462" y="3429000"/>
            <a:ext cx="4231105" cy="1876091"/>
          </a:xfrm>
          <a:prstGeom prst="rect">
            <a:avLst/>
          </a:prstGeom>
          <a:solidFill>
            <a:srgbClr val="CBB677">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700" marR="5080" indent="1270" algn="ctr">
              <a:lnSpc>
                <a:spcPct val="91600"/>
              </a:lnSpc>
              <a:spcBef>
                <a:spcPts val="254"/>
              </a:spcBef>
            </a:pPr>
            <a:r>
              <a:rPr lang="en-US" sz="2400" b="1" spc="-10" dirty="0">
                <a:solidFill>
                  <a:schemeClr val="tx2"/>
                </a:solidFill>
                <a:latin typeface="Franklin Gothic Book" panose="020B0503020102020204" pitchFamily="34" charset="0"/>
                <a:cs typeface="Calibri"/>
              </a:rPr>
              <a:t>Completing</a:t>
            </a:r>
            <a:r>
              <a:rPr lang="en-US" sz="2400" b="1" spc="-2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the</a:t>
            </a:r>
            <a:r>
              <a:rPr lang="en-US" sz="2400" b="1" spc="-25"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CSA</a:t>
            </a:r>
            <a:r>
              <a:rPr lang="en-US" sz="2400" b="1" spc="-25"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Crime Statistics</a:t>
            </a:r>
            <a:r>
              <a:rPr lang="en-US" sz="2400" b="1" spc="-40"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Reporting</a:t>
            </a:r>
            <a:r>
              <a:rPr lang="en-US" sz="2400" b="1" dirty="0">
                <a:solidFill>
                  <a:schemeClr val="tx2"/>
                </a:solidFill>
                <a:latin typeface="Franklin Gothic Book" panose="020B0503020102020204" pitchFamily="34" charset="0"/>
                <a:cs typeface="Calibri"/>
              </a:rPr>
              <a:t> </a:t>
            </a:r>
            <a:r>
              <a:rPr lang="en-US" sz="2400" b="1" spc="-20" dirty="0">
                <a:solidFill>
                  <a:schemeClr val="tx2"/>
                </a:solidFill>
                <a:latin typeface="Franklin Gothic Book" panose="020B0503020102020204" pitchFamily="34" charset="0"/>
                <a:cs typeface="Calibri"/>
              </a:rPr>
              <a:t>Form </a:t>
            </a:r>
            <a:r>
              <a:rPr lang="en-US" sz="2400" spc="-10" dirty="0">
                <a:solidFill>
                  <a:schemeClr val="tx2"/>
                </a:solidFill>
                <a:latin typeface="Franklin Gothic Book" panose="020B0503020102020204" pitchFamily="34" charset="0"/>
                <a:cs typeface="Calibri"/>
              </a:rPr>
              <a:t>available</a:t>
            </a:r>
            <a:r>
              <a:rPr lang="en-US" sz="2400" spc="-55" dirty="0">
                <a:solidFill>
                  <a:schemeClr val="tx2"/>
                </a:solidFill>
                <a:latin typeface="Franklin Gothic Book" panose="020B0503020102020204" pitchFamily="34" charset="0"/>
                <a:cs typeface="Calibri"/>
              </a:rPr>
              <a:t> </a:t>
            </a:r>
            <a:r>
              <a:rPr lang="en-US" sz="2400" dirty="0">
                <a:solidFill>
                  <a:schemeClr val="tx2"/>
                </a:solidFill>
                <a:latin typeface="Franklin Gothic Book" panose="020B0503020102020204" pitchFamily="34" charset="0"/>
                <a:cs typeface="Calibri"/>
              </a:rPr>
              <a:t>online</a:t>
            </a:r>
            <a:r>
              <a:rPr lang="en-US" sz="2400" spc="-40" dirty="0">
                <a:solidFill>
                  <a:schemeClr val="tx2"/>
                </a:solidFill>
                <a:latin typeface="Franklin Gothic Book" panose="020B0503020102020204" pitchFamily="34" charset="0"/>
                <a:cs typeface="Calibri"/>
              </a:rPr>
              <a:t> </a:t>
            </a:r>
            <a:r>
              <a:rPr lang="en-US" sz="2400" spc="-25" dirty="0">
                <a:solidFill>
                  <a:schemeClr val="tx2"/>
                </a:solidFill>
                <a:latin typeface="Franklin Gothic Book" panose="020B0503020102020204" pitchFamily="34" charset="0"/>
                <a:cs typeface="Calibri"/>
              </a:rPr>
              <a:t>at </a:t>
            </a:r>
            <a:r>
              <a:rPr lang="en-US" sz="1800" spc="-10" dirty="0">
                <a:solidFill>
                  <a:srgbClr val="336699"/>
                </a:solidFill>
                <a:latin typeface="Franklin Gothic Book" panose="020B0503020102020204" pitchFamily="34" charset="0"/>
                <a:cs typeface="Calibri"/>
              </a:rPr>
              <a:t>https://www.jmu.edu/police/clerycompliance/jmu-police-department-clery-compliant-form23.pdf</a:t>
            </a:r>
            <a:endParaRPr lang="en-US" sz="1800" dirty="0">
              <a:solidFill>
                <a:srgbClr val="336699"/>
              </a:solidFill>
              <a:latin typeface="Franklin Gothic Book" panose="020B0503020102020204" pitchFamily="34" charset="0"/>
              <a:cs typeface="Calibri"/>
            </a:endParaRPr>
          </a:p>
        </p:txBody>
      </p:sp>
      <p:sp>
        <p:nvSpPr>
          <p:cNvPr id="10" name="TextBox 9">
            <a:extLst>
              <a:ext uri="{FF2B5EF4-FFF2-40B4-BE49-F238E27FC236}">
                <a16:creationId xmlns:a16="http://schemas.microsoft.com/office/drawing/2014/main" id="{F627D3F1-978A-4D5D-AE3B-185EDA0A289A}"/>
              </a:ext>
            </a:extLst>
          </p:cNvPr>
          <p:cNvSpPr txBox="1"/>
          <p:nvPr/>
        </p:nvSpPr>
        <p:spPr>
          <a:xfrm>
            <a:off x="8751916" y="3938627"/>
            <a:ext cx="3200401" cy="1366464"/>
          </a:xfrm>
          <a:prstGeom prst="rect">
            <a:avLst/>
          </a:prstGeom>
          <a:solidFill>
            <a:srgbClr val="CBB677">
              <a:alpha val="28000"/>
            </a:srgb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065" marR="5080" indent="-2540" algn="ctr">
              <a:lnSpc>
                <a:spcPct val="91600"/>
              </a:lnSpc>
              <a:spcBef>
                <a:spcPts val="254"/>
              </a:spcBef>
            </a:pPr>
            <a:r>
              <a:rPr lang="en-US" sz="2400" b="1" spc="-10" dirty="0">
                <a:solidFill>
                  <a:schemeClr val="tx2"/>
                </a:solidFill>
                <a:latin typeface="Franklin Gothic Book" panose="020B0503020102020204" pitchFamily="34" charset="0"/>
                <a:cs typeface="Calibri"/>
              </a:rPr>
              <a:t>Contacting</a:t>
            </a:r>
            <a:r>
              <a:rPr lang="en-US" sz="2400" b="1" spc="-20" dirty="0">
                <a:solidFill>
                  <a:schemeClr val="tx2"/>
                </a:solidFill>
                <a:latin typeface="Franklin Gothic Book" panose="020B0503020102020204" pitchFamily="34" charset="0"/>
                <a:cs typeface="Calibri"/>
              </a:rPr>
              <a:t> </a:t>
            </a:r>
            <a:r>
              <a:rPr lang="en-US" sz="2400" b="1" dirty="0">
                <a:solidFill>
                  <a:schemeClr val="tx2"/>
                </a:solidFill>
                <a:latin typeface="Franklin Gothic Book" panose="020B0503020102020204" pitchFamily="34" charset="0"/>
                <a:cs typeface="Calibri"/>
              </a:rPr>
              <a:t>the</a:t>
            </a:r>
            <a:r>
              <a:rPr lang="en-US" sz="2400" b="1" spc="-15"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Clery </a:t>
            </a:r>
            <a:r>
              <a:rPr lang="en-US" sz="2400" b="1" dirty="0">
                <a:solidFill>
                  <a:schemeClr val="tx2"/>
                </a:solidFill>
                <a:latin typeface="Franklin Gothic Book" panose="020B0503020102020204" pitchFamily="34" charset="0"/>
                <a:cs typeface="Calibri"/>
              </a:rPr>
              <a:t>Compliance</a:t>
            </a:r>
            <a:r>
              <a:rPr lang="en-US" sz="2400" b="1" spc="-60" dirty="0">
                <a:solidFill>
                  <a:schemeClr val="tx2"/>
                </a:solidFill>
                <a:latin typeface="Franklin Gothic Book" panose="020B0503020102020204" pitchFamily="34" charset="0"/>
                <a:cs typeface="Calibri"/>
              </a:rPr>
              <a:t> </a:t>
            </a:r>
            <a:r>
              <a:rPr lang="en-US" sz="2400" b="1" spc="-10" dirty="0">
                <a:solidFill>
                  <a:schemeClr val="tx2"/>
                </a:solidFill>
                <a:latin typeface="Franklin Gothic Book" panose="020B0503020102020204" pitchFamily="34" charset="0"/>
                <a:cs typeface="Calibri"/>
              </a:rPr>
              <a:t>Coordinator</a:t>
            </a:r>
            <a:r>
              <a:rPr lang="en-US" sz="2400" b="1" spc="-55" dirty="0">
                <a:solidFill>
                  <a:schemeClr val="tx2"/>
                </a:solidFill>
                <a:latin typeface="Franklin Gothic Book" panose="020B0503020102020204" pitchFamily="34" charset="0"/>
                <a:cs typeface="Calibri"/>
              </a:rPr>
              <a:t> </a:t>
            </a:r>
            <a:r>
              <a:rPr lang="en-US" sz="2400" spc="-25" dirty="0">
                <a:solidFill>
                  <a:schemeClr val="tx2"/>
                </a:solidFill>
                <a:latin typeface="Franklin Gothic Book" panose="020B0503020102020204" pitchFamily="34" charset="0"/>
                <a:cs typeface="Calibri"/>
              </a:rPr>
              <a:t>at </a:t>
            </a:r>
            <a:r>
              <a:rPr lang="en-US" sz="1800" spc="-10" dirty="0">
                <a:solidFill>
                  <a:srgbClr val="336699"/>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clerycompliance@</a:t>
            </a:r>
            <a:r>
              <a:rPr lang="en-US" spc="-10" dirty="0">
                <a:solidFill>
                  <a:srgbClr val="336699"/>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jmu</a:t>
            </a:r>
            <a:r>
              <a:rPr lang="en-US" sz="1800" spc="-10" dirty="0">
                <a:solidFill>
                  <a:srgbClr val="336699"/>
                </a:solid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.edu</a:t>
            </a:r>
            <a:endParaRPr lang="en-US" sz="1800" dirty="0">
              <a:solidFill>
                <a:srgbClr val="336699"/>
              </a:solidFill>
              <a:latin typeface="Franklin Gothic Book" panose="020B0503020102020204" pitchFamily="34" charset="0"/>
              <a:cs typeface="Calibri"/>
            </a:endParaRPr>
          </a:p>
        </p:txBody>
      </p:sp>
      <p:sp>
        <p:nvSpPr>
          <p:cNvPr id="12" name="TextBox 11">
            <a:extLst>
              <a:ext uri="{FF2B5EF4-FFF2-40B4-BE49-F238E27FC236}">
                <a16:creationId xmlns:a16="http://schemas.microsoft.com/office/drawing/2014/main" id="{B83A8999-71F3-4E9B-999B-7EC90E375F1B}"/>
              </a:ext>
            </a:extLst>
          </p:cNvPr>
          <p:cNvSpPr txBox="1"/>
          <p:nvPr/>
        </p:nvSpPr>
        <p:spPr>
          <a:xfrm>
            <a:off x="3109104" y="5510669"/>
            <a:ext cx="7093673" cy="720710"/>
          </a:xfrm>
          <a:prstGeom prst="rect">
            <a:avLst/>
          </a:prstGeom>
          <a:noFill/>
          <a:ln>
            <a:noFill/>
          </a:ln>
        </p:spPr>
        <p:txBody>
          <a:bodyPr wrap="square">
            <a:spAutoFit/>
          </a:bodyPr>
          <a:lstStyle/>
          <a:p>
            <a:pPr marL="12700">
              <a:lnSpc>
                <a:spcPct val="100000"/>
              </a:lnSpc>
              <a:spcBef>
                <a:spcPts val="100"/>
              </a:spcBef>
            </a:pPr>
            <a:r>
              <a:rPr lang="en-US" sz="2000" b="1" dirty="0">
                <a:solidFill>
                  <a:srgbClr val="002060"/>
                </a:solidFill>
                <a:uFill>
                  <a:solidFill>
                    <a:srgbClr val="FF0000"/>
                  </a:solidFill>
                </a:uFill>
                <a:latin typeface="Franklin Gothic Book" panose="020B0503020102020204" pitchFamily="34" charset="0"/>
                <a:cs typeface="Calibri"/>
              </a:rPr>
              <a:t>In</a:t>
            </a:r>
            <a:r>
              <a:rPr lang="en-US" sz="2000" b="1" spc="-35" dirty="0">
                <a:solidFill>
                  <a:srgbClr val="002060"/>
                </a:solidFill>
                <a:uFill>
                  <a:solidFill>
                    <a:srgbClr val="FF0000"/>
                  </a:solidFill>
                </a:uFill>
                <a:latin typeface="Franklin Gothic Book" panose="020B0503020102020204" pitchFamily="34" charset="0"/>
                <a:cs typeface="Calibri"/>
              </a:rPr>
              <a:t> </a:t>
            </a:r>
            <a:r>
              <a:rPr lang="en-US" sz="2000" b="1" dirty="0">
                <a:solidFill>
                  <a:srgbClr val="002060"/>
                </a:solidFill>
                <a:uFill>
                  <a:solidFill>
                    <a:srgbClr val="FF0000"/>
                  </a:solidFill>
                </a:uFill>
                <a:latin typeface="Franklin Gothic Book" panose="020B0503020102020204" pitchFamily="34" charset="0"/>
                <a:cs typeface="Calibri"/>
              </a:rPr>
              <a:t>case</a:t>
            </a:r>
            <a:r>
              <a:rPr lang="en-US" sz="2000" b="1" spc="-25" dirty="0">
                <a:solidFill>
                  <a:srgbClr val="002060"/>
                </a:solidFill>
                <a:uFill>
                  <a:solidFill>
                    <a:srgbClr val="FF0000"/>
                  </a:solidFill>
                </a:uFill>
                <a:latin typeface="Franklin Gothic Book" panose="020B0503020102020204" pitchFamily="34" charset="0"/>
                <a:cs typeface="Calibri"/>
              </a:rPr>
              <a:t> </a:t>
            </a:r>
            <a:r>
              <a:rPr lang="en-US" sz="2000" b="1" dirty="0">
                <a:solidFill>
                  <a:srgbClr val="002060"/>
                </a:solidFill>
                <a:uFill>
                  <a:solidFill>
                    <a:srgbClr val="FF0000"/>
                  </a:solidFill>
                </a:uFill>
                <a:latin typeface="Franklin Gothic Book" panose="020B0503020102020204" pitchFamily="34" charset="0"/>
                <a:cs typeface="Calibri"/>
              </a:rPr>
              <a:t>of</a:t>
            </a:r>
            <a:r>
              <a:rPr lang="en-US" sz="2000" b="1" spc="-10" dirty="0">
                <a:solidFill>
                  <a:srgbClr val="002060"/>
                </a:solidFill>
                <a:uFill>
                  <a:solidFill>
                    <a:srgbClr val="FF0000"/>
                  </a:solidFill>
                </a:uFill>
                <a:latin typeface="Franklin Gothic Book" panose="020B0503020102020204" pitchFamily="34" charset="0"/>
                <a:cs typeface="Calibri"/>
              </a:rPr>
              <a:t> </a:t>
            </a:r>
            <a:r>
              <a:rPr lang="en-US" sz="2000" b="1" spc="-20" dirty="0">
                <a:solidFill>
                  <a:srgbClr val="002060"/>
                </a:solidFill>
                <a:uFill>
                  <a:solidFill>
                    <a:srgbClr val="FF0000"/>
                  </a:solidFill>
                </a:uFill>
                <a:latin typeface="Franklin Gothic Book" panose="020B0503020102020204" pitchFamily="34" charset="0"/>
                <a:cs typeface="Calibri"/>
              </a:rPr>
              <a:t>emergency,</a:t>
            </a:r>
            <a:r>
              <a:rPr lang="en-US" sz="2000" b="1" spc="-40" dirty="0">
                <a:solidFill>
                  <a:srgbClr val="002060"/>
                </a:solidFill>
                <a:uFill>
                  <a:solidFill>
                    <a:srgbClr val="FF0000"/>
                  </a:solidFill>
                </a:uFill>
                <a:latin typeface="Franklin Gothic Book" panose="020B0503020102020204" pitchFamily="34" charset="0"/>
                <a:cs typeface="Calibri"/>
              </a:rPr>
              <a:t> </a:t>
            </a:r>
            <a:r>
              <a:rPr lang="en-US" sz="2000" b="1" dirty="0">
                <a:solidFill>
                  <a:srgbClr val="002060"/>
                </a:solidFill>
                <a:uFill>
                  <a:solidFill>
                    <a:srgbClr val="FF0000"/>
                  </a:solidFill>
                </a:uFill>
                <a:latin typeface="Franklin Gothic Book" panose="020B0503020102020204" pitchFamily="34" charset="0"/>
                <a:cs typeface="Calibri"/>
              </a:rPr>
              <a:t>immediately</a:t>
            </a:r>
            <a:r>
              <a:rPr lang="en-US" sz="2000" b="1" spc="-20" dirty="0">
                <a:solidFill>
                  <a:srgbClr val="002060"/>
                </a:solidFill>
                <a:uFill>
                  <a:solidFill>
                    <a:srgbClr val="FF0000"/>
                  </a:solidFill>
                </a:uFill>
                <a:latin typeface="Franklin Gothic Book" panose="020B0503020102020204" pitchFamily="34" charset="0"/>
                <a:cs typeface="Calibri"/>
              </a:rPr>
              <a:t> </a:t>
            </a:r>
            <a:r>
              <a:rPr lang="en-US" sz="2000" b="1" dirty="0">
                <a:solidFill>
                  <a:srgbClr val="002060"/>
                </a:solidFill>
                <a:uFill>
                  <a:solidFill>
                    <a:srgbClr val="FF0000"/>
                  </a:solidFill>
                </a:uFill>
                <a:latin typeface="Franklin Gothic Book" panose="020B0503020102020204" pitchFamily="34" charset="0"/>
                <a:cs typeface="Calibri"/>
              </a:rPr>
              <a:t>call (540)568-6911 </a:t>
            </a:r>
          </a:p>
          <a:p>
            <a:pPr marL="12700">
              <a:lnSpc>
                <a:spcPct val="100000"/>
              </a:lnSpc>
              <a:spcBef>
                <a:spcPts val="100"/>
              </a:spcBef>
            </a:pPr>
            <a:r>
              <a:rPr lang="en-US" sz="2000" b="1" dirty="0">
                <a:solidFill>
                  <a:srgbClr val="002060"/>
                </a:solidFill>
                <a:uFill>
                  <a:solidFill>
                    <a:srgbClr val="FF0000"/>
                  </a:solidFill>
                </a:uFill>
                <a:latin typeface="Franklin Gothic Book" panose="020B0503020102020204" pitchFamily="34" charset="0"/>
                <a:cs typeface="Calibri"/>
              </a:rPr>
              <a:t>                                           or</a:t>
            </a:r>
            <a:r>
              <a:rPr lang="en-US" sz="2000" b="1" spc="-30" dirty="0">
                <a:solidFill>
                  <a:srgbClr val="002060"/>
                </a:solidFill>
                <a:uFill>
                  <a:solidFill>
                    <a:srgbClr val="FF0000"/>
                  </a:solidFill>
                </a:uFill>
                <a:latin typeface="Franklin Gothic Book" panose="020B0503020102020204" pitchFamily="34" charset="0"/>
                <a:cs typeface="Calibri"/>
              </a:rPr>
              <a:t> </a:t>
            </a:r>
            <a:r>
              <a:rPr lang="en-US" sz="2000" b="1" spc="-10" dirty="0">
                <a:solidFill>
                  <a:srgbClr val="002060"/>
                </a:solidFill>
                <a:uFill>
                  <a:solidFill>
                    <a:srgbClr val="FF0000"/>
                  </a:solidFill>
                </a:uFill>
                <a:latin typeface="Franklin Gothic Book" panose="020B0503020102020204" pitchFamily="34" charset="0"/>
                <a:cs typeface="Calibri"/>
              </a:rPr>
              <a:t>9-1-</a:t>
            </a:r>
            <a:r>
              <a:rPr lang="en-US" sz="2000" b="1" spc="-50" dirty="0">
                <a:solidFill>
                  <a:srgbClr val="002060"/>
                </a:solidFill>
                <a:uFill>
                  <a:solidFill>
                    <a:srgbClr val="FF0000"/>
                  </a:solidFill>
                </a:uFill>
                <a:latin typeface="Franklin Gothic Book" panose="020B0503020102020204" pitchFamily="34" charset="0"/>
                <a:cs typeface="Calibri"/>
              </a:rPr>
              <a:t>1</a:t>
            </a:r>
            <a:endParaRPr lang="en-US" sz="2000" dirty="0">
              <a:solidFill>
                <a:srgbClr val="002060"/>
              </a:solidFill>
              <a:latin typeface="Franklin Gothic Book" panose="020B0503020102020204" pitchFamily="34" charset="0"/>
              <a:cs typeface="Calibri"/>
            </a:endParaRPr>
          </a:p>
        </p:txBody>
      </p:sp>
      <p:sp>
        <p:nvSpPr>
          <p:cNvPr id="16" name="Arrow: Down 15">
            <a:extLst>
              <a:ext uri="{FF2B5EF4-FFF2-40B4-BE49-F238E27FC236}">
                <a16:creationId xmlns:a16="http://schemas.microsoft.com/office/drawing/2014/main" id="{184FEA47-42D0-47AE-86C3-3628CF382A3E}"/>
              </a:ext>
            </a:extLst>
          </p:cNvPr>
          <p:cNvSpPr/>
          <p:nvPr/>
        </p:nvSpPr>
        <p:spPr>
          <a:xfrm>
            <a:off x="1837881" y="2625181"/>
            <a:ext cx="113296" cy="1032419"/>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9D00AF4C-3BCB-44FB-81A0-7C56FA0DE9EF}"/>
              </a:ext>
            </a:extLst>
          </p:cNvPr>
          <p:cNvSpPr/>
          <p:nvPr/>
        </p:nvSpPr>
        <p:spPr>
          <a:xfrm>
            <a:off x="10240821" y="2621395"/>
            <a:ext cx="113297" cy="1036205"/>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8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6"/>
            <a:ext cx="12192000" cy="6084916"/>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8" name="TextBox 7">
            <a:extLst>
              <a:ext uri="{FF2B5EF4-FFF2-40B4-BE49-F238E27FC236}">
                <a16:creationId xmlns:a16="http://schemas.microsoft.com/office/drawing/2014/main" id="{205C7636-6D43-4C5F-BEF3-CD2C9D2AA321}"/>
              </a:ext>
            </a:extLst>
          </p:cNvPr>
          <p:cNvSpPr txBox="1"/>
          <p:nvPr/>
        </p:nvSpPr>
        <p:spPr>
          <a:xfrm>
            <a:off x="1704247" y="869325"/>
            <a:ext cx="10084863" cy="5119350"/>
          </a:xfrm>
          <a:prstGeom prst="rect">
            <a:avLst/>
          </a:prstGeom>
          <a:solidFill>
            <a:schemeClr val="bg1">
              <a:lumMod val="95000"/>
              <a:alpha val="49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55600" marR="66675" indent="-342900">
              <a:lnSpc>
                <a:spcPct val="100000"/>
              </a:lnSpc>
              <a:spcBef>
                <a:spcPts val="100"/>
              </a:spcBef>
              <a:buFont typeface="Wingdings" panose="05000000000000000000" pitchFamily="2" charset="2"/>
              <a:buChar char="§"/>
              <a:tabLst>
                <a:tab pos="354965" algn="l"/>
                <a:tab pos="355600" algn="l"/>
              </a:tabLst>
            </a:pPr>
            <a:r>
              <a:rPr lang="en-US" sz="2000" dirty="0">
                <a:solidFill>
                  <a:schemeClr val="tx2"/>
                </a:solidFill>
                <a:latin typeface="Franklin Gothic Book" panose="020B0503020102020204" pitchFamily="34" charset="0"/>
                <a:cs typeface="Calibri"/>
              </a:rPr>
              <a:t>For</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CSA</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reporting,</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use</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the</a:t>
            </a:r>
            <a:r>
              <a:rPr lang="en-US" sz="2000" spc="15" dirty="0">
                <a:solidFill>
                  <a:schemeClr val="tx2"/>
                </a:solidFill>
                <a:latin typeface="Franklin Gothic Book" panose="020B0503020102020204" pitchFamily="34" charset="0"/>
                <a:cs typeface="Calibri"/>
              </a:rPr>
              <a:t> </a:t>
            </a:r>
            <a:r>
              <a:rPr lang="en-US" sz="2000" b="1" dirty="0">
                <a:solidFill>
                  <a:schemeClr val="tx2"/>
                </a:solidFill>
                <a:latin typeface="Franklin Gothic Book" panose="020B0503020102020204" pitchFamily="34" charset="0"/>
                <a:cs typeface="Calibri"/>
              </a:rPr>
              <a:t>CSA</a:t>
            </a:r>
            <a:r>
              <a:rPr lang="en-US" sz="2000" b="1" spc="-15" dirty="0">
                <a:solidFill>
                  <a:schemeClr val="tx2"/>
                </a:solidFill>
                <a:latin typeface="Franklin Gothic Book" panose="020B0503020102020204" pitchFamily="34" charset="0"/>
                <a:cs typeface="Calibri"/>
              </a:rPr>
              <a:t> </a:t>
            </a:r>
            <a:r>
              <a:rPr lang="en-US" sz="2000" b="1" dirty="0">
                <a:solidFill>
                  <a:schemeClr val="tx2"/>
                </a:solidFill>
                <a:latin typeface="Franklin Gothic Book" panose="020B0503020102020204" pitchFamily="34" charset="0"/>
                <a:cs typeface="Calibri"/>
              </a:rPr>
              <a:t>Crime</a:t>
            </a:r>
            <a:r>
              <a:rPr lang="en-US" sz="2000" b="1" spc="-20" dirty="0">
                <a:solidFill>
                  <a:schemeClr val="tx2"/>
                </a:solidFill>
                <a:latin typeface="Franklin Gothic Book" panose="020B0503020102020204" pitchFamily="34" charset="0"/>
                <a:cs typeface="Calibri"/>
              </a:rPr>
              <a:t> </a:t>
            </a:r>
            <a:r>
              <a:rPr lang="en-US" sz="2000" b="1" dirty="0">
                <a:solidFill>
                  <a:schemeClr val="tx2"/>
                </a:solidFill>
                <a:latin typeface="Franklin Gothic Book" panose="020B0503020102020204" pitchFamily="34" charset="0"/>
                <a:cs typeface="Calibri"/>
              </a:rPr>
              <a:t>Statistics</a:t>
            </a:r>
            <a:r>
              <a:rPr lang="en-US" sz="2000" b="1" spc="-35" dirty="0">
                <a:solidFill>
                  <a:schemeClr val="tx2"/>
                </a:solidFill>
                <a:latin typeface="Franklin Gothic Book" panose="020B0503020102020204" pitchFamily="34" charset="0"/>
                <a:cs typeface="Calibri"/>
              </a:rPr>
              <a:t> </a:t>
            </a:r>
            <a:r>
              <a:rPr lang="en-US" sz="2000" b="1" dirty="0">
                <a:solidFill>
                  <a:schemeClr val="tx2"/>
                </a:solidFill>
                <a:latin typeface="Franklin Gothic Book" panose="020B0503020102020204" pitchFamily="34" charset="0"/>
                <a:cs typeface="Calibri"/>
              </a:rPr>
              <a:t>Reporting</a:t>
            </a:r>
            <a:r>
              <a:rPr lang="en-US" sz="2000" b="1" spc="-25" dirty="0">
                <a:solidFill>
                  <a:schemeClr val="tx2"/>
                </a:solidFill>
                <a:latin typeface="Franklin Gothic Book" panose="020B0503020102020204" pitchFamily="34" charset="0"/>
                <a:cs typeface="Calibri"/>
              </a:rPr>
              <a:t> </a:t>
            </a:r>
            <a:r>
              <a:rPr lang="en-US" sz="2000" b="1" dirty="0">
                <a:solidFill>
                  <a:schemeClr val="tx2"/>
                </a:solidFill>
                <a:latin typeface="Franklin Gothic Book" panose="020B0503020102020204" pitchFamily="34" charset="0"/>
                <a:cs typeface="Calibri"/>
              </a:rPr>
              <a:t>Form</a:t>
            </a:r>
            <a:r>
              <a:rPr lang="en-US" sz="2000" b="1" spc="-3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available</a:t>
            </a:r>
            <a:r>
              <a:rPr lang="en-US" sz="2000" spc="5" dirty="0">
                <a:solidFill>
                  <a:schemeClr val="tx2"/>
                </a:solidFill>
                <a:latin typeface="Franklin Gothic Book" panose="020B0503020102020204" pitchFamily="34" charset="0"/>
                <a:cs typeface="Calibri"/>
              </a:rPr>
              <a:t> </a:t>
            </a:r>
            <a:r>
              <a:rPr lang="en-US" sz="2000" spc="-10" dirty="0">
                <a:solidFill>
                  <a:schemeClr val="tx2"/>
                </a:solidFill>
                <a:latin typeface="Franklin Gothic Book" panose="020B0503020102020204" pitchFamily="34" charset="0"/>
                <a:cs typeface="Calibri"/>
              </a:rPr>
              <a:t>here: </a:t>
            </a:r>
            <a:r>
              <a:rPr lang="en-US" sz="2000" u="sng" spc="-10" dirty="0">
                <a:solidFill>
                  <a:srgbClr val="336699"/>
                </a:solidFill>
                <a:uFill>
                  <a:solidFill>
                    <a:srgbClr val="00A2D5"/>
                  </a:solidFill>
                </a:uFill>
                <a:latin typeface="Franklin Gothic Book" panose="020B0503020102020204" pitchFamily="34" charset="0"/>
                <a:cs typeface="Calibri"/>
                <a:hlinkClick r:id="rId3">
                  <a:extLst>
                    <a:ext uri="{A12FA001-AC4F-418D-AE19-62706E023703}">
                      <ahyp:hlinkClr xmlns:ahyp="http://schemas.microsoft.com/office/drawing/2018/hyperlinkcolor" val="tx"/>
                    </a:ext>
                  </a:extLst>
                </a:hlinkClick>
              </a:rPr>
              <a:t>https://www.jmu.edu/police/clerycompliance/jmu-police-department-clery-compliant-form23.pdf</a:t>
            </a:r>
            <a:endParaRPr lang="en-US" sz="2000" u="sng" spc="-10" dirty="0">
              <a:solidFill>
                <a:srgbClr val="336699"/>
              </a:solidFill>
              <a:uFill>
                <a:solidFill>
                  <a:srgbClr val="00A2D5"/>
                </a:solidFill>
              </a:uFill>
              <a:latin typeface="Franklin Gothic Book" panose="020B0503020102020204" pitchFamily="34" charset="0"/>
              <a:cs typeface="Calibri"/>
            </a:endParaRPr>
          </a:p>
          <a:p>
            <a:pPr marL="12700" marR="66675">
              <a:lnSpc>
                <a:spcPct val="100000"/>
              </a:lnSpc>
              <a:spcBef>
                <a:spcPts val="100"/>
              </a:spcBef>
              <a:tabLst>
                <a:tab pos="354965" algn="l"/>
                <a:tab pos="355600" algn="l"/>
              </a:tabLst>
            </a:pP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r>
              <a:rPr lang="en-US" sz="2000" dirty="0">
                <a:solidFill>
                  <a:schemeClr val="tx2"/>
                </a:solidFill>
                <a:latin typeface="Franklin Gothic Book" panose="020B0503020102020204" pitchFamily="34" charset="0"/>
                <a:cs typeface="Calibri"/>
              </a:rPr>
              <a:t>University</a:t>
            </a:r>
            <a:r>
              <a:rPr lang="en-US" sz="2000" spc="-2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Policy #1346:</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Reporting</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of</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Clery</a:t>
            </a:r>
            <a:r>
              <a:rPr lang="en-US" sz="2000" spc="-2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Act</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Crimes</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and/or</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Prohibited</a:t>
            </a:r>
            <a:r>
              <a:rPr lang="en-US" sz="2000" spc="5" dirty="0">
                <a:solidFill>
                  <a:schemeClr val="tx2"/>
                </a:solidFill>
                <a:latin typeface="Franklin Gothic Book" panose="020B0503020102020204" pitchFamily="34" charset="0"/>
                <a:cs typeface="Calibri"/>
              </a:rPr>
              <a:t> </a:t>
            </a:r>
            <a:r>
              <a:rPr lang="en-US" sz="2000" spc="-10" dirty="0">
                <a:solidFill>
                  <a:schemeClr val="tx2"/>
                </a:solidFill>
                <a:latin typeface="Franklin Gothic Book" panose="020B0503020102020204" pitchFamily="34" charset="0"/>
                <a:cs typeface="Calibri"/>
              </a:rPr>
              <a:t>Sexual Conduct:</a:t>
            </a:r>
            <a:r>
              <a:rPr lang="en-US" sz="2000" spc="415" dirty="0">
                <a:solidFill>
                  <a:srgbClr val="0563C1"/>
                </a:solidFill>
                <a:latin typeface="Franklin Gothic Book" panose="020B0503020102020204" pitchFamily="34" charset="0"/>
                <a:cs typeface="Calibri"/>
                <a:hlinkClick r:id="rId4">
                  <a:extLst>
                    <a:ext uri="{A12FA001-AC4F-418D-AE19-62706E023703}">
                      <ahyp:hlinkClr xmlns:ahyp="http://schemas.microsoft.com/office/drawing/2018/hyperlinkcolor" val="tx"/>
                    </a:ext>
                  </a:extLst>
                </a:hlinkClick>
              </a:rPr>
              <a:t> </a:t>
            </a:r>
            <a:r>
              <a:rPr lang="en-US" sz="2000" u="sng" spc="-10" dirty="0">
                <a:solidFill>
                  <a:srgbClr val="336699"/>
                </a:solidFill>
                <a:uFill>
                  <a:solidFill>
                    <a:srgbClr val="00A2D5"/>
                  </a:solidFill>
                </a:uFill>
                <a:latin typeface="Franklin Gothic Book" panose="020B0503020102020204" pitchFamily="34" charset="0"/>
                <a:cs typeface="Calibri"/>
                <a:hlinkClick r:id="rId5">
                  <a:extLst>
                    <a:ext uri="{A12FA001-AC4F-418D-AE19-62706E023703}">
                      <ahyp:hlinkClr xmlns:ahyp="http://schemas.microsoft.com/office/drawing/2018/hyperlinkcolor" val="tx"/>
                    </a:ext>
                  </a:extLst>
                </a:hlinkClick>
              </a:rPr>
              <a:t>https://www.jmu.edu/jmu-policy/policies/1346.pdf</a:t>
            </a: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r>
              <a:rPr lang="en-US" sz="2000" dirty="0">
                <a:solidFill>
                  <a:schemeClr val="tx2"/>
                </a:solidFill>
                <a:latin typeface="Franklin Gothic Book" panose="020B0503020102020204" pitchFamily="34" charset="0"/>
                <a:cs typeface="Calibri"/>
              </a:rPr>
              <a:t>More</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information</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about</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Clery Act</a:t>
            </a:r>
            <a:r>
              <a:rPr lang="en-US" sz="2000" spc="-2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crime</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reporting is available </a:t>
            </a:r>
            <a:r>
              <a:rPr lang="en-US" sz="2000" spc="-10" dirty="0">
                <a:solidFill>
                  <a:schemeClr val="tx2"/>
                </a:solidFill>
                <a:latin typeface="Franklin Gothic Book" panose="020B0503020102020204" pitchFamily="34" charset="0"/>
                <a:cs typeface="Calibri"/>
              </a:rPr>
              <a:t>here: </a:t>
            </a:r>
            <a:r>
              <a:rPr lang="en-US" sz="2000" u="sng" spc="-10" dirty="0">
                <a:solidFill>
                  <a:srgbClr val="336699"/>
                </a:solidFill>
                <a:uFill>
                  <a:solidFill>
                    <a:srgbClr val="00A2D5"/>
                  </a:solidFill>
                </a:uFill>
                <a:latin typeface="Franklin Gothic Book" panose="020B0503020102020204" pitchFamily="34" charset="0"/>
                <a:cs typeface="Calibri"/>
                <a:hlinkClick r:id="rId6">
                  <a:extLst>
                    <a:ext uri="{A12FA001-AC4F-418D-AE19-62706E023703}">
                      <ahyp:hlinkClr xmlns:ahyp="http://schemas.microsoft.com/office/drawing/2018/hyperlinkcolor" val="tx"/>
                    </a:ext>
                  </a:extLst>
                </a:hlinkClick>
              </a:rPr>
              <a:t>https://www.jmu.edu/police/clerycompliance/index.shtml</a:t>
            </a: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r>
              <a:rPr lang="en-US" sz="2000" dirty="0">
                <a:solidFill>
                  <a:schemeClr val="tx2"/>
                </a:solidFill>
                <a:latin typeface="Franklin Gothic Book" panose="020B0503020102020204" pitchFamily="34" charset="0"/>
                <a:cs typeface="Calibri"/>
              </a:rPr>
              <a:t>Various</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resources</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for</a:t>
            </a:r>
            <a:r>
              <a:rPr lang="en-US" sz="2000" spc="-2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reporting</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sexual</a:t>
            </a:r>
            <a:r>
              <a:rPr lang="en-US" sz="2000" spc="-4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misconduct,</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crimes,</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and other</a:t>
            </a:r>
            <a:r>
              <a:rPr lang="en-US" sz="2000" spc="-10" dirty="0">
                <a:solidFill>
                  <a:schemeClr val="tx2"/>
                </a:solidFill>
                <a:latin typeface="Franklin Gothic Book" panose="020B0503020102020204" pitchFamily="34" charset="0"/>
                <a:cs typeface="Calibri"/>
              </a:rPr>
              <a:t> incidents </a:t>
            </a:r>
            <a:r>
              <a:rPr lang="en-US" sz="2000" dirty="0">
                <a:solidFill>
                  <a:schemeClr val="tx2"/>
                </a:solidFill>
                <a:latin typeface="Franklin Gothic Book" panose="020B0503020102020204" pitchFamily="34" charset="0"/>
                <a:cs typeface="Calibri"/>
              </a:rPr>
              <a:t>can</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found in the most</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up</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to</a:t>
            </a:r>
            <a:r>
              <a:rPr lang="en-US" sz="2000" spc="-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date Annual</a:t>
            </a:r>
            <a:r>
              <a:rPr lang="en-US" sz="2000" spc="-1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Security </a:t>
            </a:r>
            <a:r>
              <a:rPr lang="en-US" sz="2000" spc="-10" dirty="0">
                <a:solidFill>
                  <a:schemeClr val="tx2"/>
                </a:solidFill>
                <a:latin typeface="Franklin Gothic Book" panose="020B0503020102020204" pitchFamily="34" charset="0"/>
                <a:cs typeface="Calibri"/>
              </a:rPr>
              <a:t>Report: </a:t>
            </a:r>
            <a:r>
              <a:rPr lang="en-US" sz="2000" spc="-10" dirty="0">
                <a:solidFill>
                  <a:srgbClr val="336699"/>
                </a:solidFill>
                <a:latin typeface="Franklin Gothic Book" panose="020B0503020102020204" pitchFamily="34" charset="0"/>
                <a:cs typeface="Calibri"/>
                <a:hlinkClick r:id="rId6">
                  <a:extLst>
                    <a:ext uri="{A12FA001-AC4F-418D-AE19-62706E023703}">
                      <ahyp:hlinkClr xmlns:ahyp="http://schemas.microsoft.com/office/drawing/2018/hyperlinkcolor" val="tx"/>
                    </a:ext>
                  </a:extLst>
                </a:hlinkClick>
              </a:rPr>
              <a:t>https://www.jmu.edu/police/clerycompliance/index.shtml</a:t>
            </a:r>
            <a:r>
              <a:rPr lang="en-US" sz="2000" spc="-10" dirty="0">
                <a:solidFill>
                  <a:srgbClr val="336699"/>
                </a:solidFill>
                <a:latin typeface="Franklin Gothic Book" panose="020B0503020102020204" pitchFamily="34" charset="0"/>
                <a:cs typeface="Calibri"/>
              </a:rPr>
              <a:t>  </a:t>
            </a:r>
          </a:p>
          <a:p>
            <a:pPr marL="355600" marR="66675" indent="-342900">
              <a:lnSpc>
                <a:spcPct val="100000"/>
              </a:lnSpc>
              <a:spcBef>
                <a:spcPts val="100"/>
              </a:spcBef>
              <a:buFont typeface="Wingdings" panose="05000000000000000000" pitchFamily="2" charset="2"/>
              <a:buChar char="§"/>
              <a:tabLst>
                <a:tab pos="354965" algn="l"/>
                <a:tab pos="355600" algn="l"/>
              </a:tabLst>
            </a:pPr>
            <a:endParaRPr lang="en-US" sz="2000" u="sng" spc="-10" dirty="0">
              <a:solidFill>
                <a:srgbClr val="336699"/>
              </a:solidFill>
              <a:uFill>
                <a:solidFill>
                  <a:srgbClr val="00A2D5"/>
                </a:solidFill>
              </a:uFill>
              <a:latin typeface="Franklin Gothic Book" panose="020B0503020102020204" pitchFamily="34" charset="0"/>
              <a:cs typeface="Calibri"/>
            </a:endParaRPr>
          </a:p>
          <a:p>
            <a:pPr marL="355600" marR="66675" indent="-342900">
              <a:lnSpc>
                <a:spcPct val="100000"/>
              </a:lnSpc>
              <a:spcBef>
                <a:spcPts val="100"/>
              </a:spcBef>
              <a:buFont typeface="Wingdings" panose="05000000000000000000" pitchFamily="2" charset="2"/>
              <a:buChar char="§"/>
              <a:tabLst>
                <a:tab pos="354965" algn="l"/>
                <a:tab pos="355600" algn="l"/>
              </a:tabLst>
            </a:pPr>
            <a:r>
              <a:rPr lang="en-US" sz="2000" dirty="0">
                <a:solidFill>
                  <a:schemeClr val="tx2"/>
                </a:solidFill>
                <a:latin typeface="Franklin Gothic Book" panose="020B0503020102020204" pitchFamily="34" charset="0"/>
                <a:cs typeface="Calibri"/>
              </a:rPr>
              <a:t>The</a:t>
            </a:r>
            <a:r>
              <a:rPr lang="en-US" sz="2000" spc="-2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U.S.</a:t>
            </a:r>
            <a:r>
              <a:rPr lang="en-US" sz="2000" spc="-3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Department of</a:t>
            </a:r>
            <a:r>
              <a:rPr lang="en-US" sz="2000" spc="-25"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Education has</a:t>
            </a:r>
            <a:r>
              <a:rPr lang="en-US" sz="2000" spc="-2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Clery</a:t>
            </a:r>
            <a:r>
              <a:rPr lang="en-US" sz="2000" spc="-1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Act</a:t>
            </a:r>
            <a:r>
              <a:rPr lang="en-US" sz="2000" spc="-20" dirty="0">
                <a:solidFill>
                  <a:schemeClr val="tx2"/>
                </a:solidFill>
                <a:latin typeface="Franklin Gothic Book" panose="020B0503020102020204" pitchFamily="34" charset="0"/>
                <a:cs typeface="Calibri"/>
              </a:rPr>
              <a:t> </a:t>
            </a:r>
            <a:r>
              <a:rPr lang="en-US" sz="2000" dirty="0">
                <a:solidFill>
                  <a:schemeClr val="tx2"/>
                </a:solidFill>
                <a:latin typeface="Franklin Gothic Book" panose="020B0503020102020204" pitchFamily="34" charset="0"/>
                <a:cs typeface="Calibri"/>
              </a:rPr>
              <a:t>information</a:t>
            </a:r>
            <a:r>
              <a:rPr lang="en-US" sz="2000" spc="-5" dirty="0">
                <a:solidFill>
                  <a:schemeClr val="tx2"/>
                </a:solidFill>
                <a:latin typeface="Franklin Gothic Book" panose="020B0503020102020204" pitchFamily="34" charset="0"/>
                <a:cs typeface="Calibri"/>
              </a:rPr>
              <a:t> </a:t>
            </a:r>
            <a:r>
              <a:rPr lang="en-US" sz="2000" spc="-25" dirty="0">
                <a:solidFill>
                  <a:schemeClr val="tx2"/>
                </a:solidFill>
                <a:latin typeface="Franklin Gothic Book" panose="020B0503020102020204" pitchFamily="34" charset="0"/>
                <a:cs typeface="Calibri"/>
              </a:rPr>
              <a:t>at: </a:t>
            </a:r>
            <a:r>
              <a:rPr lang="en-US" sz="2000" u="sng" spc="-10" dirty="0">
                <a:solidFill>
                  <a:srgbClr val="0563C1"/>
                </a:solidFill>
                <a:uFill>
                  <a:solidFill>
                    <a:srgbClr val="00A2D5"/>
                  </a:solidFill>
                </a:uFill>
                <a:latin typeface="Franklin Gothic Book" panose="020B0503020102020204" pitchFamily="34" charset="0"/>
                <a:cs typeface="Calibri"/>
                <a:hlinkClick r:id="rId7">
                  <a:extLst>
                    <a:ext uri="{A12FA001-AC4F-418D-AE19-62706E023703}">
                      <ahyp:hlinkClr xmlns:ahyp="http://schemas.microsoft.com/office/drawing/2018/hyperlinkcolor" val="tx"/>
                    </a:ext>
                  </a:extLst>
                </a:hlinkClick>
              </a:rPr>
              <a:t>https://www2.ed.gov/admins/lead/safety/campus.</a:t>
            </a:r>
            <a:r>
              <a:rPr lang="en-US" sz="2000" u="sng" spc="-10" dirty="0">
                <a:solidFill>
                  <a:srgbClr val="336699"/>
                </a:solidFill>
                <a:uFill>
                  <a:solidFill>
                    <a:srgbClr val="00A2D5"/>
                  </a:solidFill>
                </a:uFill>
                <a:latin typeface="Franklin Gothic Book" panose="020B0503020102020204" pitchFamily="34" charset="0"/>
                <a:cs typeface="Calibri"/>
                <a:hlinkClick r:id="rId7">
                  <a:extLst>
                    <a:ext uri="{A12FA001-AC4F-418D-AE19-62706E023703}">
                      <ahyp:hlinkClr xmlns:ahyp="http://schemas.microsoft.com/office/drawing/2018/hyperlinkcolor" val="tx"/>
                    </a:ext>
                  </a:extLst>
                </a:hlinkClick>
              </a:rPr>
              <a:t>html</a:t>
            </a:r>
            <a:endParaRPr lang="en-US" sz="2000" u="sng" spc="-10" dirty="0">
              <a:solidFill>
                <a:srgbClr val="336699"/>
              </a:solidFill>
              <a:uFill>
                <a:solidFill>
                  <a:srgbClr val="00A2D5"/>
                </a:solidFill>
              </a:uFill>
              <a:latin typeface="Franklin Gothic Book" panose="020B0503020102020204" pitchFamily="34" charset="0"/>
              <a:cs typeface="Calibri"/>
            </a:endParaRPr>
          </a:p>
        </p:txBody>
      </p:sp>
      <p:sp>
        <p:nvSpPr>
          <p:cNvPr id="7" name="TextBox 6">
            <a:extLst>
              <a:ext uri="{FF2B5EF4-FFF2-40B4-BE49-F238E27FC236}">
                <a16:creationId xmlns:a16="http://schemas.microsoft.com/office/drawing/2014/main" id="{F6858CD8-984E-4021-880E-CF728B859ACE}"/>
              </a:ext>
            </a:extLst>
          </p:cNvPr>
          <p:cNvSpPr txBox="1"/>
          <p:nvPr/>
        </p:nvSpPr>
        <p:spPr>
          <a:xfrm>
            <a:off x="559076" y="260190"/>
            <a:ext cx="6320588" cy="646331"/>
          </a:xfrm>
          <a:prstGeom prst="rect">
            <a:avLst/>
          </a:prstGeom>
          <a:noFill/>
        </p:spPr>
        <p:txBody>
          <a:bodyPr wrap="square">
            <a:spAutoFit/>
          </a:bodyPr>
          <a:lstStyle/>
          <a:p>
            <a:r>
              <a:rPr lang="en-US" sz="3600" spc="-10" dirty="0">
                <a:solidFill>
                  <a:schemeClr val="tx2"/>
                </a:solidFill>
                <a:latin typeface="Rockwell" panose="02060603020205020403" pitchFamily="18" charset="0"/>
              </a:rPr>
              <a:t>RESOURCES</a:t>
            </a:r>
            <a:endParaRPr lang="en-US" sz="3600" dirty="0">
              <a:solidFill>
                <a:schemeClr val="tx2"/>
              </a:solidFill>
              <a:latin typeface="Rockwell" panose="02060603020205020403" pitchFamily="18" charset="0"/>
            </a:endParaRPr>
          </a:p>
        </p:txBody>
      </p:sp>
    </p:spTree>
    <p:extLst>
      <p:ext uri="{BB962C8B-B14F-4D97-AF65-F5344CB8AC3E}">
        <p14:creationId xmlns:p14="http://schemas.microsoft.com/office/powerpoint/2010/main" val="347317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B677">
            <a:alpha val="4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59F2-5682-426A-BCA2-605C6E9623F0}"/>
              </a:ext>
            </a:extLst>
          </p:cNvPr>
          <p:cNvSpPr>
            <a:spLocks noGrp="1"/>
          </p:cNvSpPr>
          <p:nvPr>
            <p:ph type="title"/>
          </p:nvPr>
        </p:nvSpPr>
        <p:spPr>
          <a:xfrm>
            <a:off x="272715" y="377324"/>
            <a:ext cx="4584032" cy="1325563"/>
          </a:xfrm>
        </p:spPr>
        <p:txBody>
          <a:bodyPr/>
          <a:lstStyle/>
          <a:p>
            <a:r>
              <a:rPr lang="en-US" sz="3600" b="1" i="0" u="none" strike="noStrike" dirty="0">
                <a:solidFill>
                  <a:srgbClr val="333333"/>
                </a:solidFill>
                <a:effectLst/>
                <a:latin typeface="Rockwell" panose="02060603020205020403" pitchFamily="18" charset="0"/>
              </a:rPr>
              <a:t>Mission Statement</a:t>
            </a:r>
            <a:br>
              <a:rPr lang="en-US" sz="4400" b="1" i="0" u="none" strike="noStrike" dirty="0">
                <a:solidFill>
                  <a:srgbClr val="333333"/>
                </a:solidFill>
                <a:effectLst/>
                <a:latin typeface="Rockwell" panose="02060603020205020403" pitchFamily="18" charset="0"/>
              </a:rPr>
            </a:br>
            <a:endParaRPr lang="en-US" dirty="0"/>
          </a:p>
        </p:txBody>
      </p:sp>
      <p:pic>
        <p:nvPicPr>
          <p:cNvPr id="3" name="Picture 2">
            <a:extLst>
              <a:ext uri="{FF2B5EF4-FFF2-40B4-BE49-F238E27FC236}">
                <a16:creationId xmlns:a16="http://schemas.microsoft.com/office/drawing/2014/main" id="{F7978E65-58C9-4649-998A-01E91F2E6650}"/>
              </a:ext>
            </a:extLst>
          </p:cNvPr>
          <p:cNvPicPr>
            <a:picLocks noChangeAspect="1"/>
          </p:cNvPicPr>
          <p:nvPr/>
        </p:nvPicPr>
        <p:blipFill>
          <a:blip r:embed="rId2">
            <a:alphaModFix amt="46000"/>
          </a:blip>
          <a:stretch>
            <a:fillRect/>
          </a:stretch>
        </p:blipFill>
        <p:spPr>
          <a:xfrm>
            <a:off x="4007999" y="377324"/>
            <a:ext cx="8184001" cy="5815429"/>
          </a:xfrm>
          <a:prstGeom prst="rect">
            <a:avLst/>
          </a:prstGeom>
          <a:effectLst>
            <a:softEdge rad="635000"/>
          </a:effectLst>
        </p:spPr>
      </p:pic>
      <p:sp>
        <p:nvSpPr>
          <p:cNvPr id="5" name="TextBox 4">
            <a:extLst>
              <a:ext uri="{FF2B5EF4-FFF2-40B4-BE49-F238E27FC236}">
                <a16:creationId xmlns:a16="http://schemas.microsoft.com/office/drawing/2014/main" id="{6F1FA8EC-6C62-4523-9B37-17D769420A09}"/>
              </a:ext>
            </a:extLst>
          </p:cNvPr>
          <p:cNvSpPr txBox="1"/>
          <p:nvPr/>
        </p:nvSpPr>
        <p:spPr>
          <a:xfrm>
            <a:off x="272715" y="1099824"/>
            <a:ext cx="6497054" cy="4370427"/>
          </a:xfrm>
          <a:prstGeom prst="rect">
            <a:avLst/>
          </a:prstGeom>
          <a:solidFill>
            <a:schemeClr val="bg1">
              <a:lumMod val="85000"/>
              <a:alpha val="23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en-US" sz="2000" b="0" i="1" u="none" strike="noStrike" dirty="0">
                <a:effectLst/>
                <a:latin typeface="Franklin Gothic Book" panose="020B0503020102020204" pitchFamily="34" charset="0"/>
              </a:rPr>
              <a:t>In support of the mission of James Madison University, the JMU Police Department is dedicated to developing partnerships with the community we serve to enhance the goal of providing quality higher education. We will earn the public's trust through community engagement to:</a:t>
            </a:r>
          </a:p>
          <a:p>
            <a:r>
              <a:rPr lang="en-US" sz="2000" b="0" i="1" u="none" strike="noStrike" dirty="0">
                <a:effectLst/>
                <a:latin typeface="Franklin Gothic Book" panose="020B0503020102020204" pitchFamily="34" charset="0"/>
              </a:rPr>
              <a:t>Support academic freedom; Respect diversity; Protect civil and human rights, and; Provide a safe environment to foster the open exchange of ideas.</a:t>
            </a:r>
          </a:p>
          <a:p>
            <a:r>
              <a:rPr lang="en-US" sz="2000" b="0" i="1" u="none" strike="noStrike" dirty="0">
                <a:effectLst/>
                <a:latin typeface="Franklin Gothic Book" panose="020B0503020102020204" pitchFamily="34" charset="0"/>
              </a:rPr>
              <a:t>We will work collaboratively to prevent crime and disorder through a compassionate and empathetic police department, supporting our students, faculty, and staff in their goals to lead productive and meaningful lives.</a:t>
            </a:r>
          </a:p>
          <a:p>
            <a:endParaRPr lang="en-US" sz="2000" b="0" i="1" u="none" strike="noStrike" dirty="0">
              <a:effectLst/>
              <a:latin typeface="Franklin Gothic Book" panose="020B0503020102020204" pitchFamily="34" charset="0"/>
            </a:endParaRPr>
          </a:p>
          <a:p>
            <a:pPr algn="l"/>
            <a:r>
              <a:rPr lang="en-US" b="1" i="0" u="none" strike="noStrike" dirty="0">
                <a:solidFill>
                  <a:srgbClr val="333333"/>
                </a:solidFill>
                <a:effectLst/>
                <a:latin typeface="Arial" panose="020B0604020202020204" pitchFamily="34" charset="0"/>
              </a:rPr>
              <a:t>Anthony D. Matos, Chief of Police</a:t>
            </a:r>
            <a:endParaRPr lang="en-US" b="0" i="0" u="none" strike="noStrike"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782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4"/>
            <a:ext cx="12192000" cy="6084917"/>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r>
              <a:rPr lang="en-US" sz="4000" b="1" dirty="0">
                <a:solidFill>
                  <a:schemeClr val="tx2">
                    <a:lumMod val="75000"/>
                  </a:schemeClr>
                </a:solidFill>
                <a:effectLst>
                  <a:outerShdw blurRad="38100" dist="38100" dir="2700000" algn="tl">
                    <a:srgbClr val="000000">
                      <a:alpha val="43137"/>
                    </a:srgbClr>
                  </a:outerShdw>
                </a:effectLst>
              </a:rPr>
              <a:t>OBJECTIVES</a:t>
            </a:r>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3" name="Text Placeholder 2">
            <a:extLst>
              <a:ext uri="{FF2B5EF4-FFF2-40B4-BE49-F238E27FC236}">
                <a16:creationId xmlns:a16="http://schemas.microsoft.com/office/drawing/2014/main" id="{786C7493-124E-294C-BFC3-5A40EBDA09C6}"/>
              </a:ext>
            </a:extLst>
          </p:cNvPr>
          <p:cNvSpPr>
            <a:spLocks noGrp="1"/>
          </p:cNvSpPr>
          <p:nvPr>
            <p:ph type="body" idx="13"/>
          </p:nvPr>
        </p:nvSpPr>
        <p:spPr>
          <a:xfrm>
            <a:off x="2474494" y="1856309"/>
            <a:ext cx="8145379" cy="2558932"/>
          </a:xfrm>
          <a:solidFill>
            <a:schemeClr val="bg1">
              <a:lumMod val="85000"/>
              <a:alpha val="28000"/>
            </a:schemeClr>
          </a:solidFill>
          <a:ln>
            <a:solidFill>
              <a:schemeClr val="bg1"/>
            </a:solidFill>
          </a:ln>
        </p:spPr>
        <p:txBody>
          <a:bodyPr>
            <a:normAutofit lnSpcReduction="10000"/>
          </a:bodyPr>
          <a:lstStyle/>
          <a:p>
            <a:pPr>
              <a:buClr>
                <a:srgbClr val="333F50"/>
              </a:buClr>
            </a:pPr>
            <a:r>
              <a:rPr lang="en-US" sz="3200" dirty="0">
                <a:solidFill>
                  <a:schemeClr val="tx2">
                    <a:lumMod val="75000"/>
                  </a:schemeClr>
                </a:solidFill>
              </a:rPr>
              <a:t>Clery Act awareness</a:t>
            </a:r>
          </a:p>
          <a:p>
            <a:pPr marL="0" indent="0">
              <a:buClr>
                <a:srgbClr val="333F50"/>
              </a:buClr>
              <a:buNone/>
            </a:pPr>
            <a:endParaRPr lang="en-US" sz="3200" dirty="0">
              <a:solidFill>
                <a:schemeClr val="tx2">
                  <a:lumMod val="75000"/>
                </a:schemeClr>
              </a:solidFill>
            </a:endParaRPr>
          </a:p>
          <a:p>
            <a:pPr lvl="3">
              <a:buClr>
                <a:srgbClr val="333F50"/>
              </a:buClr>
            </a:pPr>
            <a:r>
              <a:rPr lang="en-US" sz="3200" dirty="0">
                <a:solidFill>
                  <a:schemeClr val="tx2">
                    <a:lumMod val="75000"/>
                  </a:schemeClr>
                </a:solidFill>
              </a:rPr>
              <a:t>CSA reporting requirements</a:t>
            </a:r>
          </a:p>
          <a:p>
            <a:pPr marL="2286000" lvl="5" indent="0">
              <a:buClr>
                <a:srgbClr val="333F50"/>
              </a:buClr>
              <a:buNone/>
            </a:pPr>
            <a:endParaRPr lang="en-US" sz="3200" dirty="0">
              <a:solidFill>
                <a:schemeClr val="tx2">
                  <a:lumMod val="75000"/>
                </a:schemeClr>
              </a:solidFill>
            </a:endParaRPr>
          </a:p>
          <a:p>
            <a:pPr lvl="5">
              <a:buClr>
                <a:srgbClr val="333F50"/>
              </a:buClr>
              <a:buFont typeface="Wingdings" panose="05000000000000000000" pitchFamily="2" charset="2"/>
              <a:buChar char="§"/>
            </a:pPr>
            <a:r>
              <a:rPr lang="en-US" sz="3200" dirty="0">
                <a:solidFill>
                  <a:schemeClr val="tx2">
                    <a:lumMod val="75000"/>
                  </a:schemeClr>
                </a:solidFill>
                <a:latin typeface="Franklin Gothic Book" panose="020B0503020102020204" pitchFamily="34" charset="0"/>
              </a:rPr>
              <a:t>How to handle crime disclosure</a:t>
            </a:r>
          </a:p>
        </p:txBody>
      </p:sp>
    </p:spTree>
    <p:extLst>
      <p:ext uri="{BB962C8B-B14F-4D97-AF65-F5344CB8AC3E}">
        <p14:creationId xmlns:p14="http://schemas.microsoft.com/office/powerpoint/2010/main" val="230665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74FA-3E81-44EE-9C3C-A6968ED51B23}"/>
              </a:ext>
            </a:extLst>
          </p:cNvPr>
          <p:cNvSpPr>
            <a:spLocks noGrp="1"/>
          </p:cNvSpPr>
          <p:nvPr>
            <p:ph type="title"/>
          </p:nvPr>
        </p:nvSpPr>
        <p:spPr/>
        <p:txBody>
          <a:bodyPr/>
          <a:lstStyle/>
          <a:p>
            <a:r>
              <a:rPr lang="en-US" sz="4400" dirty="0"/>
              <a:t>Clery Act History </a:t>
            </a:r>
            <a:br>
              <a:rPr lang="en-US" sz="4400" dirty="0"/>
            </a:br>
            <a:endParaRPr lang="en-US" dirty="0"/>
          </a:p>
        </p:txBody>
      </p:sp>
      <p:pic>
        <p:nvPicPr>
          <p:cNvPr id="7" name="Content Placeholder 6">
            <a:extLst>
              <a:ext uri="{FF2B5EF4-FFF2-40B4-BE49-F238E27FC236}">
                <a16:creationId xmlns:a16="http://schemas.microsoft.com/office/drawing/2014/main" id="{DFDDF0FF-6192-4721-8FDC-E25E8CDFD6AD}"/>
              </a:ext>
            </a:extLst>
          </p:cNvPr>
          <p:cNvPicPr>
            <a:picLocks noGrp="1" noChangeAspect="1"/>
          </p:cNvPicPr>
          <p:nvPr>
            <p:ph sz="half" idx="2"/>
          </p:nvPr>
        </p:nvPicPr>
        <p:blipFill>
          <a:blip r:embed="rId3"/>
          <a:stretch>
            <a:fillRect/>
          </a:stretch>
        </p:blipFill>
        <p:spPr>
          <a:xfrm>
            <a:off x="933213" y="1942368"/>
            <a:ext cx="3095245" cy="3684588"/>
          </a:xfrm>
          <a:prstGeom prst="rect">
            <a:avLst/>
          </a:prstGeom>
        </p:spPr>
      </p:pic>
      <p:sp>
        <p:nvSpPr>
          <p:cNvPr id="5" name="Text Placeholder 4">
            <a:extLst>
              <a:ext uri="{FF2B5EF4-FFF2-40B4-BE49-F238E27FC236}">
                <a16:creationId xmlns:a16="http://schemas.microsoft.com/office/drawing/2014/main" id="{7FD9D186-ACC3-44C1-A909-FF8E820E225E}"/>
              </a:ext>
            </a:extLst>
          </p:cNvPr>
          <p:cNvSpPr>
            <a:spLocks noGrp="1"/>
          </p:cNvSpPr>
          <p:nvPr>
            <p:ph type="body" sz="quarter" idx="3"/>
          </p:nvPr>
        </p:nvSpPr>
        <p:spPr>
          <a:xfrm>
            <a:off x="4517668" y="1219200"/>
            <a:ext cx="7029573" cy="6717323"/>
          </a:xfrm>
        </p:spPr>
        <p:txBody>
          <a:bodyPr>
            <a:normAutofit/>
          </a:bodyPr>
          <a:lstStyle/>
          <a:p>
            <a:pPr>
              <a:spcBef>
                <a:spcPts val="400"/>
              </a:spcBef>
            </a:pPr>
            <a:r>
              <a:rPr lang="en-US" sz="2200" dirty="0">
                <a:solidFill>
                  <a:schemeClr val="tx2">
                    <a:lumMod val="75000"/>
                  </a:schemeClr>
                </a:solidFill>
                <a:cs typeface="Calibri"/>
              </a:rPr>
              <a:t>Named</a:t>
            </a:r>
            <a:r>
              <a:rPr lang="en-US" sz="2200" spc="-10" dirty="0">
                <a:solidFill>
                  <a:schemeClr val="tx2">
                    <a:lumMod val="75000"/>
                  </a:schemeClr>
                </a:solidFill>
                <a:cs typeface="Calibri"/>
              </a:rPr>
              <a:t> </a:t>
            </a:r>
            <a:r>
              <a:rPr lang="en-US" sz="2200" dirty="0">
                <a:solidFill>
                  <a:schemeClr val="tx2">
                    <a:lumMod val="75000"/>
                  </a:schemeClr>
                </a:solidFill>
                <a:cs typeface="Calibri"/>
              </a:rPr>
              <a:t>in memory</a:t>
            </a:r>
            <a:r>
              <a:rPr lang="en-US" sz="2200" spc="-10" dirty="0">
                <a:solidFill>
                  <a:schemeClr val="tx2">
                    <a:lumMod val="75000"/>
                  </a:schemeClr>
                </a:solidFill>
                <a:cs typeface="Calibri"/>
              </a:rPr>
              <a:t> </a:t>
            </a:r>
            <a:r>
              <a:rPr lang="en-US" sz="2200" dirty="0">
                <a:solidFill>
                  <a:schemeClr val="tx2">
                    <a:lumMod val="75000"/>
                  </a:schemeClr>
                </a:solidFill>
                <a:cs typeface="Calibri"/>
              </a:rPr>
              <a:t>of</a:t>
            </a:r>
            <a:r>
              <a:rPr lang="en-US" sz="2200" spc="5" dirty="0">
                <a:solidFill>
                  <a:schemeClr val="tx2">
                    <a:lumMod val="75000"/>
                  </a:schemeClr>
                </a:solidFill>
                <a:cs typeface="Calibri"/>
              </a:rPr>
              <a:t> </a:t>
            </a:r>
            <a:r>
              <a:rPr lang="en-US" sz="2200" dirty="0">
                <a:solidFill>
                  <a:schemeClr val="tx2">
                    <a:lumMod val="75000"/>
                  </a:schemeClr>
                </a:solidFill>
                <a:cs typeface="Calibri"/>
              </a:rPr>
              <a:t>19-</a:t>
            </a:r>
            <a:r>
              <a:rPr lang="en-US" sz="2200" spc="-10" dirty="0">
                <a:solidFill>
                  <a:schemeClr val="tx2">
                    <a:lumMod val="75000"/>
                  </a:schemeClr>
                </a:solidFill>
                <a:cs typeface="Calibri"/>
              </a:rPr>
              <a:t>year-</a:t>
            </a:r>
            <a:r>
              <a:rPr lang="en-US" sz="2200" dirty="0">
                <a:solidFill>
                  <a:schemeClr val="tx2">
                    <a:lumMod val="75000"/>
                  </a:schemeClr>
                </a:solidFill>
                <a:cs typeface="Calibri"/>
              </a:rPr>
              <a:t>old </a:t>
            </a:r>
            <a:r>
              <a:rPr lang="en-US" sz="2200" spc="-10" dirty="0">
                <a:solidFill>
                  <a:schemeClr val="tx2">
                    <a:lumMod val="75000"/>
                  </a:schemeClr>
                </a:solidFill>
                <a:cs typeface="Calibri"/>
              </a:rPr>
              <a:t>Lehigh </a:t>
            </a:r>
            <a:r>
              <a:rPr lang="en-US" sz="2200" dirty="0">
                <a:solidFill>
                  <a:schemeClr val="tx2">
                    <a:lumMod val="75000"/>
                  </a:schemeClr>
                </a:solidFill>
                <a:cs typeface="Calibri"/>
              </a:rPr>
              <a:t>University</a:t>
            </a:r>
            <a:r>
              <a:rPr lang="en-US" sz="2200" spc="-45" dirty="0">
                <a:solidFill>
                  <a:schemeClr val="tx2">
                    <a:lumMod val="75000"/>
                  </a:schemeClr>
                </a:solidFill>
                <a:cs typeface="Calibri"/>
              </a:rPr>
              <a:t> </a:t>
            </a:r>
            <a:r>
              <a:rPr lang="en-US" sz="2200" dirty="0">
                <a:solidFill>
                  <a:schemeClr val="tx2">
                    <a:lumMod val="75000"/>
                  </a:schemeClr>
                </a:solidFill>
                <a:cs typeface="Calibri"/>
              </a:rPr>
              <a:t>freshman,</a:t>
            </a:r>
            <a:r>
              <a:rPr lang="en-US" sz="2200" spc="-20" dirty="0">
                <a:solidFill>
                  <a:schemeClr val="tx2">
                    <a:lumMod val="75000"/>
                  </a:schemeClr>
                </a:solidFill>
                <a:cs typeface="Calibri"/>
              </a:rPr>
              <a:t> </a:t>
            </a:r>
            <a:r>
              <a:rPr lang="en-US" sz="2200" dirty="0">
                <a:solidFill>
                  <a:schemeClr val="tx2">
                    <a:lumMod val="75000"/>
                  </a:schemeClr>
                </a:solidFill>
                <a:cs typeface="Calibri"/>
              </a:rPr>
              <a:t>Jeanne</a:t>
            </a:r>
            <a:r>
              <a:rPr lang="en-US" sz="2200" spc="-45" dirty="0">
                <a:solidFill>
                  <a:schemeClr val="tx2">
                    <a:lumMod val="75000"/>
                  </a:schemeClr>
                </a:solidFill>
                <a:cs typeface="Calibri"/>
              </a:rPr>
              <a:t> </a:t>
            </a:r>
            <a:r>
              <a:rPr lang="en-US" sz="2200" dirty="0">
                <a:solidFill>
                  <a:schemeClr val="tx2">
                    <a:lumMod val="75000"/>
                  </a:schemeClr>
                </a:solidFill>
                <a:cs typeface="Calibri"/>
              </a:rPr>
              <a:t>Ann</a:t>
            </a:r>
            <a:r>
              <a:rPr lang="en-US" sz="2200" spc="-25" dirty="0">
                <a:solidFill>
                  <a:schemeClr val="tx2">
                    <a:lumMod val="75000"/>
                  </a:schemeClr>
                </a:solidFill>
                <a:cs typeface="Calibri"/>
              </a:rPr>
              <a:t> </a:t>
            </a:r>
            <a:r>
              <a:rPr lang="en-US" sz="2200" spc="-10" dirty="0">
                <a:solidFill>
                  <a:schemeClr val="tx2">
                    <a:lumMod val="75000"/>
                  </a:schemeClr>
                </a:solidFill>
                <a:cs typeface="Calibri"/>
              </a:rPr>
              <a:t>Clery,</a:t>
            </a:r>
            <a:r>
              <a:rPr lang="en-US" sz="2200" spc="-30" dirty="0">
                <a:solidFill>
                  <a:schemeClr val="tx2">
                    <a:lumMod val="75000"/>
                  </a:schemeClr>
                </a:solidFill>
                <a:cs typeface="Calibri"/>
              </a:rPr>
              <a:t> </a:t>
            </a:r>
            <a:r>
              <a:rPr lang="en-US" sz="2200" dirty="0">
                <a:solidFill>
                  <a:schemeClr val="tx2">
                    <a:lumMod val="75000"/>
                  </a:schemeClr>
                </a:solidFill>
                <a:cs typeface="Calibri"/>
              </a:rPr>
              <a:t>who</a:t>
            </a:r>
            <a:r>
              <a:rPr lang="en-US" sz="2200" spc="-25" dirty="0">
                <a:solidFill>
                  <a:schemeClr val="tx2">
                    <a:lumMod val="75000"/>
                  </a:schemeClr>
                </a:solidFill>
                <a:cs typeface="Calibri"/>
              </a:rPr>
              <a:t> was </a:t>
            </a:r>
            <a:r>
              <a:rPr lang="en-US" sz="2200" dirty="0">
                <a:solidFill>
                  <a:schemeClr val="tx2">
                    <a:lumMod val="75000"/>
                  </a:schemeClr>
                </a:solidFill>
                <a:cs typeface="Calibri"/>
              </a:rPr>
              <a:t>tragically</a:t>
            </a:r>
            <a:r>
              <a:rPr lang="en-US" sz="2200" spc="-40" dirty="0">
                <a:solidFill>
                  <a:schemeClr val="tx2">
                    <a:lumMod val="75000"/>
                  </a:schemeClr>
                </a:solidFill>
                <a:cs typeface="Calibri"/>
              </a:rPr>
              <a:t> </a:t>
            </a:r>
            <a:r>
              <a:rPr lang="en-US" sz="2200" dirty="0">
                <a:solidFill>
                  <a:schemeClr val="tx2">
                    <a:lumMod val="75000"/>
                  </a:schemeClr>
                </a:solidFill>
                <a:cs typeface="Calibri"/>
              </a:rPr>
              <a:t>raped</a:t>
            </a:r>
            <a:r>
              <a:rPr lang="en-US" sz="2200" spc="-40" dirty="0">
                <a:solidFill>
                  <a:schemeClr val="tx2">
                    <a:lumMod val="75000"/>
                  </a:schemeClr>
                </a:solidFill>
                <a:cs typeface="Calibri"/>
              </a:rPr>
              <a:t> </a:t>
            </a:r>
            <a:r>
              <a:rPr lang="en-US" sz="2200" dirty="0">
                <a:solidFill>
                  <a:schemeClr val="tx2">
                    <a:lumMod val="75000"/>
                  </a:schemeClr>
                </a:solidFill>
                <a:cs typeface="Calibri"/>
              </a:rPr>
              <a:t>and</a:t>
            </a:r>
            <a:r>
              <a:rPr lang="en-US" sz="2200" spc="-35" dirty="0">
                <a:solidFill>
                  <a:schemeClr val="tx2">
                    <a:lumMod val="75000"/>
                  </a:schemeClr>
                </a:solidFill>
                <a:cs typeface="Calibri"/>
              </a:rPr>
              <a:t> </a:t>
            </a:r>
            <a:r>
              <a:rPr lang="en-US" sz="2200" dirty="0">
                <a:solidFill>
                  <a:schemeClr val="tx2">
                    <a:lumMod val="75000"/>
                  </a:schemeClr>
                </a:solidFill>
                <a:cs typeface="Calibri"/>
              </a:rPr>
              <a:t>murdered</a:t>
            </a:r>
            <a:r>
              <a:rPr lang="en-US" sz="2200" spc="-35" dirty="0">
                <a:solidFill>
                  <a:schemeClr val="tx2">
                    <a:lumMod val="75000"/>
                  </a:schemeClr>
                </a:solidFill>
                <a:cs typeface="Calibri"/>
              </a:rPr>
              <a:t> </a:t>
            </a:r>
            <a:r>
              <a:rPr lang="en-US" sz="2200" dirty="0">
                <a:solidFill>
                  <a:schemeClr val="tx2">
                    <a:lumMod val="75000"/>
                  </a:schemeClr>
                </a:solidFill>
                <a:cs typeface="Calibri"/>
              </a:rPr>
              <a:t>in</a:t>
            </a:r>
            <a:r>
              <a:rPr lang="en-US" sz="2200" spc="-30" dirty="0">
                <a:solidFill>
                  <a:schemeClr val="tx2">
                    <a:lumMod val="75000"/>
                  </a:schemeClr>
                </a:solidFill>
                <a:cs typeface="Calibri"/>
              </a:rPr>
              <a:t> </a:t>
            </a:r>
            <a:r>
              <a:rPr lang="en-US" sz="2200" dirty="0">
                <a:solidFill>
                  <a:schemeClr val="tx2">
                    <a:lumMod val="75000"/>
                  </a:schemeClr>
                </a:solidFill>
                <a:cs typeface="Calibri"/>
              </a:rPr>
              <a:t>her</a:t>
            </a:r>
            <a:r>
              <a:rPr lang="en-US" sz="2200" spc="-40" dirty="0">
                <a:solidFill>
                  <a:schemeClr val="tx2">
                    <a:lumMod val="75000"/>
                  </a:schemeClr>
                </a:solidFill>
                <a:cs typeface="Calibri"/>
              </a:rPr>
              <a:t> </a:t>
            </a:r>
            <a:r>
              <a:rPr lang="en-US" sz="2200" spc="-10" dirty="0">
                <a:solidFill>
                  <a:schemeClr val="tx2">
                    <a:lumMod val="75000"/>
                  </a:schemeClr>
                </a:solidFill>
                <a:cs typeface="Calibri"/>
              </a:rPr>
              <a:t>residence </a:t>
            </a:r>
            <a:r>
              <a:rPr lang="en-US" sz="2200" dirty="0">
                <a:solidFill>
                  <a:schemeClr val="tx2">
                    <a:lumMod val="75000"/>
                  </a:schemeClr>
                </a:solidFill>
                <a:cs typeface="Calibri"/>
              </a:rPr>
              <a:t>hall</a:t>
            </a:r>
            <a:r>
              <a:rPr lang="en-US" sz="2200" spc="-30" dirty="0">
                <a:solidFill>
                  <a:schemeClr val="tx2">
                    <a:lumMod val="75000"/>
                  </a:schemeClr>
                </a:solidFill>
                <a:cs typeface="Calibri"/>
              </a:rPr>
              <a:t> </a:t>
            </a:r>
            <a:r>
              <a:rPr lang="en-US" sz="2200" dirty="0">
                <a:solidFill>
                  <a:schemeClr val="tx2">
                    <a:lumMod val="75000"/>
                  </a:schemeClr>
                </a:solidFill>
                <a:cs typeface="Calibri"/>
              </a:rPr>
              <a:t>room</a:t>
            </a:r>
            <a:r>
              <a:rPr lang="en-US" sz="2200" spc="-10" dirty="0">
                <a:solidFill>
                  <a:schemeClr val="tx2">
                    <a:lumMod val="75000"/>
                  </a:schemeClr>
                </a:solidFill>
                <a:cs typeface="Calibri"/>
              </a:rPr>
              <a:t> </a:t>
            </a:r>
            <a:r>
              <a:rPr lang="en-US" sz="2200" dirty="0">
                <a:solidFill>
                  <a:schemeClr val="tx2">
                    <a:lumMod val="75000"/>
                  </a:schemeClr>
                </a:solidFill>
                <a:cs typeface="Calibri"/>
              </a:rPr>
              <a:t>on</a:t>
            </a:r>
            <a:r>
              <a:rPr lang="en-US" sz="2200" spc="-10" dirty="0">
                <a:solidFill>
                  <a:schemeClr val="tx2">
                    <a:lumMod val="75000"/>
                  </a:schemeClr>
                </a:solidFill>
                <a:cs typeface="Calibri"/>
              </a:rPr>
              <a:t> </a:t>
            </a:r>
            <a:r>
              <a:rPr lang="en-US" sz="2200" dirty="0">
                <a:solidFill>
                  <a:schemeClr val="tx2">
                    <a:lumMod val="75000"/>
                  </a:schemeClr>
                </a:solidFill>
                <a:cs typeface="Calibri"/>
              </a:rPr>
              <a:t>April</a:t>
            </a:r>
            <a:r>
              <a:rPr lang="en-US" sz="2200" spc="-20" dirty="0">
                <a:solidFill>
                  <a:schemeClr val="tx2">
                    <a:lumMod val="75000"/>
                  </a:schemeClr>
                </a:solidFill>
                <a:cs typeface="Calibri"/>
              </a:rPr>
              <a:t> </a:t>
            </a:r>
            <a:r>
              <a:rPr lang="en-US" sz="2200" dirty="0">
                <a:solidFill>
                  <a:schemeClr val="tx2">
                    <a:lumMod val="75000"/>
                  </a:schemeClr>
                </a:solidFill>
                <a:cs typeface="Calibri"/>
              </a:rPr>
              <a:t>5,</a:t>
            </a:r>
            <a:r>
              <a:rPr lang="en-US" sz="2200" spc="-5" dirty="0">
                <a:solidFill>
                  <a:schemeClr val="tx2">
                    <a:lumMod val="75000"/>
                  </a:schemeClr>
                </a:solidFill>
                <a:cs typeface="Calibri"/>
              </a:rPr>
              <a:t> </a:t>
            </a:r>
            <a:r>
              <a:rPr lang="en-US" sz="2200" spc="-10" dirty="0">
                <a:solidFill>
                  <a:schemeClr val="tx2">
                    <a:lumMod val="75000"/>
                  </a:schemeClr>
                </a:solidFill>
                <a:cs typeface="Calibri"/>
              </a:rPr>
              <a:t>1986.</a:t>
            </a:r>
          </a:p>
          <a:p>
            <a:pPr>
              <a:spcBef>
                <a:spcPts val="400"/>
              </a:spcBef>
            </a:pPr>
            <a:endParaRPr lang="en-US" sz="2200" spc="-10" dirty="0">
              <a:solidFill>
                <a:schemeClr val="tx2">
                  <a:lumMod val="75000"/>
                </a:schemeClr>
              </a:solidFill>
              <a:cs typeface="Calibri"/>
            </a:endParaRPr>
          </a:p>
          <a:p>
            <a:pPr>
              <a:spcBef>
                <a:spcPts val="400"/>
              </a:spcBef>
            </a:pPr>
            <a:r>
              <a:rPr lang="en-US" sz="2200" dirty="0">
                <a:solidFill>
                  <a:schemeClr val="tx2">
                    <a:lumMod val="75000"/>
                  </a:schemeClr>
                </a:solidFill>
                <a:latin typeface="Franklin Gothic Book" panose="020B0503020102020204" pitchFamily="34" charset="0"/>
                <a:cs typeface="Calibri"/>
              </a:rPr>
              <a:t>Her</a:t>
            </a:r>
            <a:r>
              <a:rPr lang="en-US" sz="2200" spc="-3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parents</a:t>
            </a:r>
            <a:r>
              <a:rPr lang="en-US" sz="2200" spc="-20"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believed</a:t>
            </a:r>
            <a:r>
              <a:rPr lang="en-US" sz="2200" spc="-4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she</a:t>
            </a:r>
            <a:r>
              <a:rPr lang="en-US" sz="2200" spc="-20"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and</a:t>
            </a:r>
            <a:r>
              <a:rPr lang="en-US" sz="2200" spc="-1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others</a:t>
            </a:r>
            <a:r>
              <a:rPr lang="en-US" sz="2200" spc="-3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would</a:t>
            </a:r>
            <a:r>
              <a:rPr lang="en-US" sz="2200" spc="-30" dirty="0">
                <a:solidFill>
                  <a:schemeClr val="tx2">
                    <a:lumMod val="75000"/>
                  </a:schemeClr>
                </a:solidFill>
                <a:latin typeface="Franklin Gothic Book" panose="020B0503020102020204" pitchFamily="34" charset="0"/>
                <a:cs typeface="Calibri"/>
              </a:rPr>
              <a:t> </a:t>
            </a:r>
            <a:r>
              <a:rPr lang="en-US" sz="2200" spc="-20" dirty="0">
                <a:solidFill>
                  <a:schemeClr val="tx2">
                    <a:lumMod val="75000"/>
                  </a:schemeClr>
                </a:solidFill>
                <a:latin typeface="Franklin Gothic Book" panose="020B0503020102020204" pitchFamily="34" charset="0"/>
                <a:cs typeface="Calibri"/>
              </a:rPr>
              <a:t>have </a:t>
            </a:r>
            <a:r>
              <a:rPr lang="en-US" sz="2200" dirty="0">
                <a:solidFill>
                  <a:schemeClr val="tx2">
                    <a:lumMod val="75000"/>
                  </a:schemeClr>
                </a:solidFill>
                <a:latin typeface="Franklin Gothic Book" panose="020B0503020102020204" pitchFamily="34" charset="0"/>
                <a:cs typeface="Calibri"/>
              </a:rPr>
              <a:t>been</a:t>
            </a:r>
            <a:r>
              <a:rPr lang="en-US" sz="2200" spc="-40"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more</a:t>
            </a:r>
            <a:r>
              <a:rPr lang="en-US" sz="2200" spc="-1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cautious</a:t>
            </a:r>
            <a:r>
              <a:rPr lang="en-US" sz="2200" spc="-40"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if</a:t>
            </a:r>
            <a:r>
              <a:rPr lang="en-US" sz="2200" spc="-1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they’d</a:t>
            </a:r>
            <a:r>
              <a:rPr lang="en-US" sz="2200" spc="-3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known</a:t>
            </a:r>
            <a:r>
              <a:rPr lang="en-US" sz="2200" spc="-3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about</a:t>
            </a:r>
            <a:r>
              <a:rPr lang="en-US" sz="2200" spc="-40" dirty="0">
                <a:solidFill>
                  <a:schemeClr val="tx2">
                    <a:lumMod val="75000"/>
                  </a:schemeClr>
                </a:solidFill>
                <a:latin typeface="Franklin Gothic Book" panose="020B0503020102020204" pitchFamily="34" charset="0"/>
                <a:cs typeface="Calibri"/>
              </a:rPr>
              <a:t> </a:t>
            </a:r>
            <a:r>
              <a:rPr lang="en-US" sz="2200" spc="-10" dirty="0">
                <a:solidFill>
                  <a:schemeClr val="tx2">
                    <a:lumMod val="75000"/>
                  </a:schemeClr>
                </a:solidFill>
                <a:latin typeface="Franklin Gothic Book" panose="020B0503020102020204" pitchFamily="34" charset="0"/>
                <a:cs typeface="Calibri"/>
              </a:rPr>
              <a:t>other </a:t>
            </a:r>
            <a:r>
              <a:rPr lang="en-US" sz="2200" dirty="0">
                <a:solidFill>
                  <a:schemeClr val="tx2">
                    <a:lumMod val="75000"/>
                  </a:schemeClr>
                </a:solidFill>
                <a:latin typeface="Franklin Gothic Book" panose="020B0503020102020204" pitchFamily="34" charset="0"/>
                <a:cs typeface="Calibri"/>
              </a:rPr>
              <a:t>violent</a:t>
            </a:r>
            <a:r>
              <a:rPr lang="en-US" sz="2200" spc="-3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crimes</a:t>
            </a:r>
            <a:r>
              <a:rPr lang="en-US" sz="2200" spc="-20"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at</a:t>
            </a:r>
            <a:r>
              <a:rPr lang="en-US" sz="2200" spc="-15" dirty="0">
                <a:solidFill>
                  <a:schemeClr val="tx2">
                    <a:lumMod val="75000"/>
                  </a:schemeClr>
                </a:solidFill>
                <a:latin typeface="Franklin Gothic Book" panose="020B0503020102020204" pitchFamily="34" charset="0"/>
                <a:cs typeface="Calibri"/>
              </a:rPr>
              <a:t> </a:t>
            </a:r>
            <a:r>
              <a:rPr lang="en-US" sz="2200" dirty="0">
                <a:solidFill>
                  <a:schemeClr val="tx2">
                    <a:lumMod val="75000"/>
                  </a:schemeClr>
                </a:solidFill>
                <a:latin typeface="Franklin Gothic Book" panose="020B0503020102020204" pitchFamily="34" charset="0"/>
                <a:cs typeface="Calibri"/>
              </a:rPr>
              <a:t>Lehigh</a:t>
            </a:r>
            <a:r>
              <a:rPr lang="en-US" sz="2200" spc="-25" dirty="0">
                <a:solidFill>
                  <a:schemeClr val="tx2">
                    <a:lumMod val="75000"/>
                  </a:schemeClr>
                </a:solidFill>
                <a:latin typeface="Franklin Gothic Book" panose="020B0503020102020204" pitchFamily="34" charset="0"/>
                <a:cs typeface="Calibri"/>
              </a:rPr>
              <a:t> </a:t>
            </a:r>
            <a:r>
              <a:rPr lang="en-US" sz="2200" spc="-10" dirty="0">
                <a:solidFill>
                  <a:schemeClr val="tx2">
                    <a:lumMod val="75000"/>
                  </a:schemeClr>
                </a:solidFill>
                <a:latin typeface="Franklin Gothic Book" panose="020B0503020102020204" pitchFamily="34" charset="0"/>
                <a:cs typeface="Calibri"/>
              </a:rPr>
              <a:t>University.</a:t>
            </a:r>
          </a:p>
          <a:p>
            <a:pPr>
              <a:spcBef>
                <a:spcPts val="400"/>
              </a:spcBef>
            </a:pPr>
            <a:endParaRPr lang="en-US" sz="2200" spc="-10" dirty="0">
              <a:solidFill>
                <a:schemeClr val="tx2">
                  <a:lumMod val="75000"/>
                </a:schemeClr>
              </a:solidFill>
              <a:latin typeface="Franklin Gothic Book" panose="020B0503020102020204" pitchFamily="34" charset="0"/>
              <a:cs typeface="Calibri"/>
            </a:endParaRPr>
          </a:p>
          <a:p>
            <a:pPr>
              <a:spcBef>
                <a:spcPts val="400"/>
              </a:spcBef>
            </a:pPr>
            <a:r>
              <a:rPr lang="en-US" sz="2200" dirty="0">
                <a:solidFill>
                  <a:schemeClr val="tx2">
                    <a:lumMod val="75000"/>
                  </a:schemeClr>
                </a:solidFill>
                <a:latin typeface="Calibri"/>
                <a:cs typeface="Calibri"/>
              </a:rPr>
              <a:t>1990</a:t>
            </a:r>
            <a:r>
              <a:rPr lang="en-US" sz="2200" spc="-3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a:t>
            </a:r>
            <a:r>
              <a:rPr lang="en-US" sz="2200" spc="-45"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Federal</a:t>
            </a:r>
            <a:r>
              <a:rPr lang="en-US" sz="2200" spc="-3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Law</a:t>
            </a:r>
            <a:r>
              <a:rPr lang="en-US" sz="2200" spc="-4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enacted:</a:t>
            </a:r>
            <a:r>
              <a:rPr lang="en-US" sz="2200" spc="-25" dirty="0">
                <a:solidFill>
                  <a:schemeClr val="tx2">
                    <a:lumMod val="75000"/>
                  </a:schemeClr>
                </a:solidFill>
                <a:latin typeface="Calibri"/>
                <a:cs typeface="Calibri"/>
              </a:rPr>
              <a:t> </a:t>
            </a:r>
            <a:r>
              <a:rPr lang="en-US" sz="2200" i="1" dirty="0">
                <a:solidFill>
                  <a:schemeClr val="tx2">
                    <a:lumMod val="75000"/>
                  </a:schemeClr>
                </a:solidFill>
                <a:latin typeface="Calibri"/>
                <a:cs typeface="Calibri"/>
              </a:rPr>
              <a:t>Crime</a:t>
            </a:r>
            <a:r>
              <a:rPr lang="en-US" sz="2200" i="1" spc="-45" dirty="0">
                <a:solidFill>
                  <a:schemeClr val="tx2">
                    <a:lumMod val="75000"/>
                  </a:schemeClr>
                </a:solidFill>
                <a:latin typeface="Calibri"/>
                <a:cs typeface="Calibri"/>
              </a:rPr>
              <a:t> </a:t>
            </a:r>
            <a:r>
              <a:rPr lang="en-US" sz="2200" i="1" spc="-10" dirty="0">
                <a:solidFill>
                  <a:schemeClr val="tx2">
                    <a:lumMod val="75000"/>
                  </a:schemeClr>
                </a:solidFill>
                <a:latin typeface="Calibri"/>
                <a:cs typeface="Calibri"/>
              </a:rPr>
              <a:t>Awareness</a:t>
            </a:r>
            <a:r>
              <a:rPr lang="en-US" sz="2200" i="1" spc="-25" dirty="0">
                <a:solidFill>
                  <a:schemeClr val="tx2">
                    <a:lumMod val="75000"/>
                  </a:schemeClr>
                </a:solidFill>
                <a:latin typeface="Calibri"/>
                <a:cs typeface="Calibri"/>
              </a:rPr>
              <a:t> and </a:t>
            </a:r>
            <a:r>
              <a:rPr lang="en-US" sz="2200" i="1" dirty="0">
                <a:solidFill>
                  <a:schemeClr val="tx2">
                    <a:lumMod val="75000"/>
                  </a:schemeClr>
                </a:solidFill>
                <a:latin typeface="Calibri"/>
                <a:cs typeface="Calibri"/>
              </a:rPr>
              <a:t>Campus</a:t>
            </a:r>
            <a:r>
              <a:rPr lang="en-US" sz="2200" i="1" spc="-45" dirty="0">
                <a:solidFill>
                  <a:schemeClr val="tx2">
                    <a:lumMod val="75000"/>
                  </a:schemeClr>
                </a:solidFill>
                <a:latin typeface="Calibri"/>
                <a:cs typeface="Calibri"/>
              </a:rPr>
              <a:t> </a:t>
            </a:r>
            <a:r>
              <a:rPr lang="en-US" sz="2200" i="1" dirty="0">
                <a:solidFill>
                  <a:schemeClr val="tx2">
                    <a:lumMod val="75000"/>
                  </a:schemeClr>
                </a:solidFill>
                <a:latin typeface="Calibri"/>
                <a:cs typeface="Calibri"/>
              </a:rPr>
              <a:t>Security</a:t>
            </a:r>
            <a:r>
              <a:rPr lang="en-US" sz="2200" i="1" spc="-40" dirty="0">
                <a:solidFill>
                  <a:schemeClr val="tx2">
                    <a:lumMod val="75000"/>
                  </a:schemeClr>
                </a:solidFill>
                <a:latin typeface="Calibri"/>
                <a:cs typeface="Calibri"/>
              </a:rPr>
              <a:t> </a:t>
            </a:r>
            <a:r>
              <a:rPr lang="en-US" sz="2200" i="1" dirty="0">
                <a:solidFill>
                  <a:schemeClr val="tx2">
                    <a:lumMod val="75000"/>
                  </a:schemeClr>
                </a:solidFill>
                <a:latin typeface="Calibri"/>
                <a:cs typeface="Calibri"/>
              </a:rPr>
              <a:t>Act</a:t>
            </a:r>
            <a:r>
              <a:rPr lang="en-US" sz="2200" i="1" spc="-50" dirty="0">
                <a:solidFill>
                  <a:schemeClr val="tx2">
                    <a:lumMod val="75000"/>
                  </a:schemeClr>
                </a:solidFill>
                <a:latin typeface="Calibri"/>
                <a:cs typeface="Calibri"/>
              </a:rPr>
              <a:t> </a:t>
            </a:r>
            <a:r>
              <a:rPr lang="en-US" sz="2200" i="1" dirty="0">
                <a:solidFill>
                  <a:schemeClr val="tx2">
                    <a:lumMod val="75000"/>
                  </a:schemeClr>
                </a:solidFill>
                <a:latin typeface="Calibri"/>
                <a:cs typeface="Calibri"/>
              </a:rPr>
              <a:t>a</a:t>
            </a:r>
            <a:r>
              <a:rPr lang="en-US" sz="2200" dirty="0">
                <a:solidFill>
                  <a:schemeClr val="tx2">
                    <a:lumMod val="75000"/>
                  </a:schemeClr>
                </a:solidFill>
                <a:latin typeface="Calibri"/>
                <a:cs typeface="Calibri"/>
              </a:rPr>
              <a:t>mended</a:t>
            </a:r>
            <a:r>
              <a:rPr lang="en-US" sz="2200" spc="-4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the</a:t>
            </a:r>
            <a:r>
              <a:rPr lang="en-US" sz="2200" spc="-4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Higher</a:t>
            </a:r>
            <a:r>
              <a:rPr lang="en-US" sz="2200" spc="-35"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Education</a:t>
            </a:r>
            <a:r>
              <a:rPr lang="en-US" sz="2200" spc="-50" dirty="0">
                <a:solidFill>
                  <a:schemeClr val="tx2">
                    <a:lumMod val="75000"/>
                  </a:schemeClr>
                </a:solidFill>
                <a:latin typeface="Calibri"/>
                <a:cs typeface="Calibri"/>
              </a:rPr>
              <a:t> </a:t>
            </a:r>
            <a:r>
              <a:rPr lang="en-US" sz="2200" spc="-25" dirty="0">
                <a:solidFill>
                  <a:schemeClr val="tx2">
                    <a:lumMod val="75000"/>
                  </a:schemeClr>
                </a:solidFill>
                <a:latin typeface="Calibri"/>
                <a:cs typeface="Calibri"/>
              </a:rPr>
              <a:t>Act </a:t>
            </a:r>
            <a:r>
              <a:rPr lang="en-US" sz="2200" dirty="0">
                <a:solidFill>
                  <a:schemeClr val="tx2">
                    <a:lumMod val="75000"/>
                  </a:schemeClr>
                </a:solidFill>
                <a:latin typeface="Calibri"/>
                <a:cs typeface="Calibri"/>
              </a:rPr>
              <a:t>(HEA)</a:t>
            </a:r>
            <a:r>
              <a:rPr lang="en-US" sz="2200" spc="-3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of</a:t>
            </a:r>
            <a:r>
              <a:rPr lang="en-US" sz="2200" spc="-50"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1965).</a:t>
            </a:r>
          </a:p>
          <a:p>
            <a:pPr>
              <a:spcBef>
                <a:spcPts val="400"/>
              </a:spcBef>
            </a:pPr>
            <a:endParaRPr lang="en-US" sz="2200" spc="-10" dirty="0">
              <a:solidFill>
                <a:schemeClr val="tx2">
                  <a:lumMod val="75000"/>
                </a:schemeClr>
              </a:solidFill>
              <a:latin typeface="Calibri"/>
              <a:cs typeface="Calibri"/>
            </a:endParaRPr>
          </a:p>
          <a:p>
            <a:pPr>
              <a:spcBef>
                <a:spcPts val="400"/>
              </a:spcBef>
            </a:pPr>
            <a:r>
              <a:rPr lang="en-US" sz="2200" dirty="0">
                <a:solidFill>
                  <a:schemeClr val="tx2">
                    <a:lumMod val="75000"/>
                  </a:schemeClr>
                </a:solidFill>
                <a:latin typeface="Calibri"/>
                <a:cs typeface="Calibri"/>
              </a:rPr>
              <a:t>1998</a:t>
            </a:r>
            <a:r>
              <a:rPr lang="en-US" sz="2200" spc="-2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a:t>
            </a:r>
            <a:r>
              <a:rPr lang="en-US" sz="2200" spc="-30"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Renamed</a:t>
            </a:r>
            <a:r>
              <a:rPr lang="en-US" sz="2200" spc="-25"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“Jeanne</a:t>
            </a:r>
            <a:r>
              <a:rPr lang="en-US" sz="2200" spc="-1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Clery</a:t>
            </a:r>
            <a:r>
              <a:rPr lang="en-US" sz="2200" spc="-35"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Disclosure</a:t>
            </a:r>
            <a:r>
              <a:rPr lang="en-US" sz="2200" spc="-3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of</a:t>
            </a:r>
            <a:r>
              <a:rPr lang="en-US" sz="2200" spc="-40"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Campus </a:t>
            </a:r>
            <a:r>
              <a:rPr lang="en-US" sz="2200" dirty="0">
                <a:solidFill>
                  <a:schemeClr val="tx2">
                    <a:lumMod val="75000"/>
                  </a:schemeClr>
                </a:solidFill>
                <a:latin typeface="Calibri"/>
                <a:cs typeface="Calibri"/>
              </a:rPr>
              <a:t>Security</a:t>
            </a:r>
            <a:r>
              <a:rPr lang="en-US" sz="2200" spc="-3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Policy</a:t>
            </a:r>
            <a:r>
              <a:rPr lang="en-US" sz="2200" spc="-55"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and</a:t>
            </a:r>
            <a:r>
              <a:rPr lang="en-US" sz="2200" spc="-4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Campus</a:t>
            </a:r>
            <a:r>
              <a:rPr lang="en-US" sz="2200" spc="-1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Crime</a:t>
            </a:r>
            <a:r>
              <a:rPr lang="en-US" sz="2200" spc="-40"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Statistics</a:t>
            </a:r>
            <a:r>
              <a:rPr lang="en-US" sz="2200" spc="-5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Act”</a:t>
            </a:r>
            <a:r>
              <a:rPr lang="en-US" sz="2200" spc="-45"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(i.e., </a:t>
            </a:r>
            <a:r>
              <a:rPr lang="en-US" sz="2200" dirty="0">
                <a:solidFill>
                  <a:schemeClr val="tx2">
                    <a:lumMod val="75000"/>
                  </a:schemeClr>
                </a:solidFill>
                <a:latin typeface="Calibri"/>
                <a:cs typeface="Calibri"/>
              </a:rPr>
              <a:t>the</a:t>
            </a:r>
            <a:r>
              <a:rPr lang="en-US" sz="2200" spc="-40" dirty="0">
                <a:solidFill>
                  <a:schemeClr val="tx2">
                    <a:lumMod val="75000"/>
                  </a:schemeClr>
                </a:solidFill>
                <a:latin typeface="Calibri"/>
                <a:cs typeface="Calibri"/>
              </a:rPr>
              <a:t> </a:t>
            </a:r>
            <a:r>
              <a:rPr lang="en-US" sz="2200" dirty="0">
                <a:solidFill>
                  <a:schemeClr val="tx2">
                    <a:lumMod val="75000"/>
                  </a:schemeClr>
                </a:solidFill>
                <a:latin typeface="Calibri"/>
                <a:cs typeface="Calibri"/>
              </a:rPr>
              <a:t>“Clery</a:t>
            </a:r>
            <a:r>
              <a:rPr lang="en-US" sz="2200" spc="-40" dirty="0">
                <a:solidFill>
                  <a:schemeClr val="tx2">
                    <a:lumMod val="75000"/>
                  </a:schemeClr>
                </a:solidFill>
                <a:latin typeface="Calibri"/>
                <a:cs typeface="Calibri"/>
              </a:rPr>
              <a:t> </a:t>
            </a:r>
            <a:r>
              <a:rPr lang="en-US" sz="2200" spc="-10" dirty="0">
                <a:solidFill>
                  <a:schemeClr val="tx2">
                    <a:lumMod val="75000"/>
                  </a:schemeClr>
                </a:solidFill>
                <a:latin typeface="Calibri"/>
                <a:cs typeface="Calibri"/>
              </a:rPr>
              <a:t>Act”).</a:t>
            </a:r>
            <a:endParaRPr lang="en-US" sz="2200" dirty="0">
              <a:solidFill>
                <a:schemeClr val="tx2">
                  <a:lumMod val="75000"/>
                </a:schemeClr>
              </a:solidFill>
              <a:latin typeface="Calibri"/>
              <a:cs typeface="Calibri"/>
            </a:endParaRPr>
          </a:p>
          <a:p>
            <a:endParaRPr lang="en-US" sz="2400" b="0" dirty="0">
              <a:solidFill>
                <a:schemeClr val="tx2">
                  <a:lumMod val="75000"/>
                </a:schemeClr>
              </a:solidFill>
              <a:latin typeface="Calibri"/>
              <a:cs typeface="Calibri"/>
            </a:endParaRPr>
          </a:p>
          <a:p>
            <a:endParaRPr lang="en-US" sz="2400" dirty="0">
              <a:solidFill>
                <a:schemeClr val="tx2">
                  <a:lumMod val="75000"/>
                </a:schemeClr>
              </a:solidFill>
              <a:latin typeface="Franklin Gothic Book" panose="020B0503020102020204" pitchFamily="34" charset="0"/>
              <a:cs typeface="Calibri"/>
            </a:endParaRPr>
          </a:p>
          <a:p>
            <a:endParaRPr lang="en-US" sz="2400" dirty="0">
              <a:solidFill>
                <a:schemeClr val="tx2">
                  <a:lumMod val="75000"/>
                </a:schemeClr>
              </a:solidFill>
              <a:cs typeface="Calibri"/>
            </a:endParaRPr>
          </a:p>
          <a:p>
            <a:endParaRPr lang="en-US" dirty="0"/>
          </a:p>
        </p:txBody>
      </p:sp>
    </p:spTree>
    <p:extLst>
      <p:ext uri="{BB962C8B-B14F-4D97-AF65-F5344CB8AC3E}">
        <p14:creationId xmlns:p14="http://schemas.microsoft.com/office/powerpoint/2010/main" val="330577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9A411-56FF-47ED-88AE-64BB441F48C3}"/>
              </a:ext>
            </a:extLst>
          </p:cNvPr>
          <p:cNvPicPr>
            <a:picLocks noChangeAspect="1"/>
          </p:cNvPicPr>
          <p:nvPr/>
        </p:nvPicPr>
        <p:blipFill>
          <a:blip r:embed="rId2"/>
          <a:stretch>
            <a:fillRect/>
          </a:stretch>
        </p:blipFill>
        <p:spPr>
          <a:xfrm>
            <a:off x="0" y="216131"/>
            <a:ext cx="12191999" cy="6134793"/>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lstStyle/>
          <a:p>
            <a:r>
              <a:rPr lang="en-US" sz="3600" dirty="0"/>
              <a:t>IMPACT</a:t>
            </a:r>
            <a:r>
              <a:rPr lang="en-US" sz="3600" spc="-25" dirty="0"/>
              <a:t> </a:t>
            </a:r>
            <a:r>
              <a:rPr lang="en-US" sz="3600" dirty="0"/>
              <a:t>OF</a:t>
            </a:r>
            <a:r>
              <a:rPr lang="en-US" sz="3600" spc="-25" dirty="0"/>
              <a:t> </a:t>
            </a:r>
            <a:r>
              <a:rPr lang="en-US" sz="3600" dirty="0"/>
              <a:t>THE</a:t>
            </a:r>
            <a:r>
              <a:rPr lang="en-US" sz="3600" spc="-15" dirty="0"/>
              <a:t> </a:t>
            </a:r>
            <a:r>
              <a:rPr lang="en-US" sz="3600" dirty="0"/>
              <a:t>CLERY</a:t>
            </a:r>
            <a:r>
              <a:rPr lang="en-US" sz="3600" spc="-10" dirty="0"/>
              <a:t> </a:t>
            </a:r>
            <a:r>
              <a:rPr lang="en-US" sz="3600" spc="-25" dirty="0"/>
              <a:t>ACT</a:t>
            </a:r>
            <a:endParaRPr lang="en-US" sz="3600" dirty="0"/>
          </a:p>
        </p:txBody>
      </p:sp>
      <p:sp>
        <p:nvSpPr>
          <p:cNvPr id="4" name="Content Placeholder 2">
            <a:extLst>
              <a:ext uri="{FF2B5EF4-FFF2-40B4-BE49-F238E27FC236}">
                <a16:creationId xmlns:a16="http://schemas.microsoft.com/office/drawing/2014/main" id="{04005C1F-7451-1846-BB89-384DDF288B63}"/>
              </a:ext>
            </a:extLst>
          </p:cNvPr>
          <p:cNvSpPr txBox="1">
            <a:spLocks/>
          </p:cNvSpPr>
          <p:nvPr/>
        </p:nvSpPr>
        <p:spPr>
          <a:xfrm>
            <a:off x="5560239" y="1696461"/>
            <a:ext cx="5130800" cy="3709727"/>
          </a:xfrm>
          <a:prstGeom prst="rect">
            <a:avLst/>
          </a:prstGeom>
          <a:solidFill>
            <a:schemeClr val="bg1">
              <a:lumMod val="85000"/>
              <a:alpha val="28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noAutofit/>
          </a:bodyPr>
          <a:lstStyle>
            <a:lvl1pPr marL="228600" indent="-228600" algn="l" defTabSz="914400" rtl="0" eaLnBrk="1" latinLnBrk="0" hangingPunct="1">
              <a:lnSpc>
                <a:spcPct val="90000"/>
              </a:lnSpc>
              <a:spcBef>
                <a:spcPts val="10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450084"/>
              </a:buClr>
              <a:buFont typeface="Wingdings"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450084"/>
              </a:buClr>
              <a:buFont typeface="Wingdings"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450084"/>
              </a:buClr>
              <a:buFont typeface="Wingdings"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450084"/>
              </a:buClr>
              <a:buFont typeface="Wingdings"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 marR="5080" indent="0" algn="ctr">
              <a:lnSpc>
                <a:spcPct val="91600"/>
              </a:lnSpc>
              <a:spcBef>
                <a:spcPts val="375"/>
              </a:spcBef>
              <a:buNone/>
            </a:pPr>
            <a:r>
              <a:rPr lang="en-US" sz="3200" b="1" i="1" spc="-10" dirty="0">
                <a:solidFill>
                  <a:schemeClr val="tx2">
                    <a:lumMod val="75000"/>
                  </a:schemeClr>
                </a:solidFill>
                <a:cs typeface="Calibri"/>
              </a:rPr>
              <a:t>Mandated</a:t>
            </a:r>
            <a:r>
              <a:rPr lang="en-US" sz="3200" b="1" i="1" spc="-80" dirty="0">
                <a:solidFill>
                  <a:schemeClr val="tx2">
                    <a:lumMod val="75000"/>
                  </a:schemeClr>
                </a:solidFill>
                <a:cs typeface="Calibri"/>
              </a:rPr>
              <a:t> </a:t>
            </a:r>
            <a:r>
              <a:rPr lang="en-US" sz="3200" b="1" i="1" dirty="0">
                <a:solidFill>
                  <a:schemeClr val="tx2">
                    <a:lumMod val="75000"/>
                  </a:schemeClr>
                </a:solidFill>
                <a:cs typeface="Calibri"/>
              </a:rPr>
              <a:t>a</a:t>
            </a:r>
            <a:r>
              <a:rPr lang="en-US" sz="3200" b="1" i="1" spc="-90" dirty="0">
                <a:solidFill>
                  <a:schemeClr val="tx2">
                    <a:lumMod val="75000"/>
                  </a:schemeClr>
                </a:solidFill>
                <a:cs typeface="Calibri"/>
              </a:rPr>
              <a:t> </a:t>
            </a:r>
            <a:r>
              <a:rPr lang="en-US" sz="3200" b="1" i="1" spc="-10" dirty="0">
                <a:solidFill>
                  <a:schemeClr val="tx2">
                    <a:lumMod val="75000"/>
                  </a:schemeClr>
                </a:solidFill>
                <a:cs typeface="Calibri"/>
              </a:rPr>
              <a:t>requirement</a:t>
            </a:r>
            <a:r>
              <a:rPr lang="en-US" sz="3200" b="1" i="1" spc="-60" dirty="0">
                <a:solidFill>
                  <a:schemeClr val="tx2">
                    <a:lumMod val="75000"/>
                  </a:schemeClr>
                </a:solidFill>
                <a:cs typeface="Calibri"/>
              </a:rPr>
              <a:t> </a:t>
            </a:r>
            <a:r>
              <a:rPr lang="en-US" sz="3200" b="1" i="1" dirty="0">
                <a:solidFill>
                  <a:schemeClr val="tx2">
                    <a:lumMod val="75000"/>
                  </a:schemeClr>
                </a:solidFill>
                <a:cs typeface="Calibri"/>
              </a:rPr>
              <a:t>for</a:t>
            </a:r>
            <a:r>
              <a:rPr lang="en-US" sz="3200" b="1" i="1" spc="-80" dirty="0">
                <a:solidFill>
                  <a:schemeClr val="tx2">
                    <a:lumMod val="75000"/>
                  </a:schemeClr>
                </a:solidFill>
                <a:cs typeface="Calibri"/>
              </a:rPr>
              <a:t> </a:t>
            </a:r>
            <a:r>
              <a:rPr lang="en-US" sz="3200" b="1" i="1" dirty="0">
                <a:solidFill>
                  <a:schemeClr val="tx2">
                    <a:lumMod val="75000"/>
                  </a:schemeClr>
                </a:solidFill>
                <a:cs typeface="Calibri"/>
              </a:rPr>
              <a:t>all</a:t>
            </a:r>
            <a:r>
              <a:rPr lang="en-US" sz="3200" b="1" i="1" spc="-85" dirty="0">
                <a:solidFill>
                  <a:schemeClr val="tx2">
                    <a:lumMod val="75000"/>
                  </a:schemeClr>
                </a:solidFill>
                <a:cs typeface="Calibri"/>
              </a:rPr>
              <a:t> </a:t>
            </a:r>
            <a:r>
              <a:rPr lang="en-US" sz="3200" b="1" i="1" dirty="0">
                <a:solidFill>
                  <a:schemeClr val="tx2">
                    <a:lumMod val="75000"/>
                  </a:schemeClr>
                </a:solidFill>
                <a:cs typeface="Calibri"/>
              </a:rPr>
              <a:t>colleges</a:t>
            </a:r>
            <a:r>
              <a:rPr lang="en-US" sz="3200" b="1" i="1" spc="-70" dirty="0">
                <a:solidFill>
                  <a:schemeClr val="tx2">
                    <a:lumMod val="75000"/>
                  </a:schemeClr>
                </a:solidFill>
                <a:cs typeface="Calibri"/>
              </a:rPr>
              <a:t> </a:t>
            </a:r>
            <a:r>
              <a:rPr lang="en-US" sz="3200" b="1" i="1" spc="-25" dirty="0">
                <a:solidFill>
                  <a:schemeClr val="tx2">
                    <a:lumMod val="75000"/>
                  </a:schemeClr>
                </a:solidFill>
                <a:cs typeface="Calibri"/>
              </a:rPr>
              <a:t>and </a:t>
            </a:r>
            <a:r>
              <a:rPr lang="en-US" sz="3200" b="1" i="1" spc="-10" dirty="0">
                <a:solidFill>
                  <a:schemeClr val="tx2">
                    <a:lumMod val="75000"/>
                  </a:schemeClr>
                </a:solidFill>
                <a:cs typeface="Calibri"/>
              </a:rPr>
              <a:t>universities</a:t>
            </a:r>
            <a:r>
              <a:rPr lang="en-US" sz="3200" b="1" i="1" spc="-75" dirty="0">
                <a:solidFill>
                  <a:schemeClr val="tx2">
                    <a:lumMod val="75000"/>
                  </a:schemeClr>
                </a:solidFill>
                <a:cs typeface="Calibri"/>
              </a:rPr>
              <a:t> </a:t>
            </a:r>
            <a:r>
              <a:rPr lang="en-US" sz="3200" b="1" i="1" dirty="0">
                <a:solidFill>
                  <a:schemeClr val="tx2">
                    <a:lumMod val="75000"/>
                  </a:schemeClr>
                </a:solidFill>
                <a:cs typeface="Calibri"/>
              </a:rPr>
              <a:t>that</a:t>
            </a:r>
            <a:r>
              <a:rPr lang="en-US" sz="3200" b="1" i="1" spc="-90" dirty="0">
                <a:solidFill>
                  <a:schemeClr val="tx2">
                    <a:lumMod val="75000"/>
                  </a:schemeClr>
                </a:solidFill>
                <a:cs typeface="Calibri"/>
              </a:rPr>
              <a:t> </a:t>
            </a:r>
            <a:r>
              <a:rPr lang="en-US" sz="3200" b="1" i="1" spc="-10" dirty="0">
                <a:solidFill>
                  <a:schemeClr val="tx2">
                    <a:lumMod val="75000"/>
                  </a:schemeClr>
                </a:solidFill>
                <a:cs typeface="Calibri"/>
              </a:rPr>
              <a:t>participate</a:t>
            </a:r>
            <a:r>
              <a:rPr lang="en-US" sz="3200" b="1" i="1" spc="-80" dirty="0">
                <a:solidFill>
                  <a:schemeClr val="tx2">
                    <a:lumMod val="75000"/>
                  </a:schemeClr>
                </a:solidFill>
                <a:cs typeface="Calibri"/>
              </a:rPr>
              <a:t> </a:t>
            </a:r>
            <a:r>
              <a:rPr lang="en-US" sz="3200" b="1" i="1" dirty="0">
                <a:solidFill>
                  <a:schemeClr val="tx2">
                    <a:lumMod val="75000"/>
                  </a:schemeClr>
                </a:solidFill>
                <a:cs typeface="Calibri"/>
              </a:rPr>
              <a:t>in</a:t>
            </a:r>
            <a:r>
              <a:rPr lang="en-US" sz="3200" b="1" i="1" spc="-90" dirty="0">
                <a:solidFill>
                  <a:schemeClr val="tx2">
                    <a:lumMod val="75000"/>
                  </a:schemeClr>
                </a:solidFill>
                <a:cs typeface="Calibri"/>
              </a:rPr>
              <a:t> </a:t>
            </a:r>
            <a:r>
              <a:rPr lang="en-US" sz="3200" b="1" i="1" spc="-10" dirty="0">
                <a:solidFill>
                  <a:schemeClr val="tx2">
                    <a:lumMod val="75000"/>
                  </a:schemeClr>
                </a:solidFill>
                <a:cs typeface="Calibri"/>
              </a:rPr>
              <a:t>federal</a:t>
            </a:r>
            <a:r>
              <a:rPr lang="en-US" sz="3200" b="1" i="1" spc="-80" dirty="0">
                <a:solidFill>
                  <a:schemeClr val="tx2">
                    <a:lumMod val="75000"/>
                  </a:schemeClr>
                </a:solidFill>
                <a:cs typeface="Calibri"/>
              </a:rPr>
              <a:t> </a:t>
            </a:r>
            <a:r>
              <a:rPr lang="en-US" sz="3200" b="1" i="1" dirty="0">
                <a:solidFill>
                  <a:schemeClr val="tx2">
                    <a:lumMod val="75000"/>
                  </a:schemeClr>
                </a:solidFill>
                <a:cs typeface="Calibri"/>
              </a:rPr>
              <a:t>financial</a:t>
            </a:r>
            <a:r>
              <a:rPr lang="en-US" sz="3200" b="1" i="1" spc="-85" dirty="0">
                <a:solidFill>
                  <a:schemeClr val="tx2">
                    <a:lumMod val="75000"/>
                  </a:schemeClr>
                </a:solidFill>
                <a:cs typeface="Calibri"/>
              </a:rPr>
              <a:t> </a:t>
            </a:r>
            <a:r>
              <a:rPr lang="en-US" sz="3200" b="1" i="1" spc="-25" dirty="0">
                <a:solidFill>
                  <a:schemeClr val="tx2">
                    <a:lumMod val="75000"/>
                  </a:schemeClr>
                </a:solidFill>
                <a:cs typeface="Calibri"/>
              </a:rPr>
              <a:t>aid </a:t>
            </a:r>
            <a:r>
              <a:rPr lang="en-US" sz="3200" b="1" i="1" spc="-10" dirty="0">
                <a:solidFill>
                  <a:schemeClr val="tx2">
                    <a:lumMod val="75000"/>
                  </a:schemeClr>
                </a:solidFill>
                <a:cs typeface="Calibri"/>
              </a:rPr>
              <a:t>programs</a:t>
            </a:r>
            <a:r>
              <a:rPr lang="en-US" sz="3200" b="1" i="1" spc="-100" dirty="0">
                <a:solidFill>
                  <a:schemeClr val="tx2">
                    <a:lumMod val="75000"/>
                  </a:schemeClr>
                </a:solidFill>
                <a:cs typeface="Calibri"/>
              </a:rPr>
              <a:t> </a:t>
            </a:r>
            <a:r>
              <a:rPr lang="en-US" sz="3200" b="1" i="1" dirty="0">
                <a:solidFill>
                  <a:schemeClr val="tx2">
                    <a:lumMod val="75000"/>
                  </a:schemeClr>
                </a:solidFill>
                <a:cs typeface="Calibri"/>
              </a:rPr>
              <a:t>to</a:t>
            </a:r>
            <a:r>
              <a:rPr lang="en-US" sz="3200" b="1" i="1" spc="-110" dirty="0">
                <a:solidFill>
                  <a:schemeClr val="tx2">
                    <a:lumMod val="75000"/>
                  </a:schemeClr>
                </a:solidFill>
                <a:cs typeface="Calibri"/>
              </a:rPr>
              <a:t> </a:t>
            </a:r>
            <a:r>
              <a:rPr lang="en-US" sz="3200" b="1" i="1" dirty="0">
                <a:solidFill>
                  <a:schemeClr val="tx2">
                    <a:lumMod val="75000"/>
                  </a:schemeClr>
                </a:solidFill>
                <a:cs typeface="Calibri"/>
              </a:rPr>
              <a:t>keep</a:t>
            </a:r>
            <a:r>
              <a:rPr lang="en-US" sz="3200" b="1" i="1" spc="-120" dirty="0">
                <a:solidFill>
                  <a:schemeClr val="tx2">
                    <a:lumMod val="75000"/>
                  </a:schemeClr>
                </a:solidFill>
                <a:cs typeface="Calibri"/>
              </a:rPr>
              <a:t> </a:t>
            </a:r>
            <a:r>
              <a:rPr lang="en-US" sz="3200" b="1" i="1" dirty="0">
                <a:solidFill>
                  <a:schemeClr val="tx2">
                    <a:lumMod val="75000"/>
                  </a:schemeClr>
                </a:solidFill>
                <a:cs typeface="Calibri"/>
              </a:rPr>
              <a:t>and</a:t>
            </a:r>
            <a:r>
              <a:rPr lang="en-US" sz="3200" b="1" i="1" spc="-100" dirty="0">
                <a:solidFill>
                  <a:schemeClr val="tx2">
                    <a:lumMod val="75000"/>
                  </a:schemeClr>
                </a:solidFill>
                <a:cs typeface="Calibri"/>
              </a:rPr>
              <a:t> </a:t>
            </a:r>
            <a:r>
              <a:rPr lang="en-US" sz="3200" b="1" i="1" dirty="0">
                <a:solidFill>
                  <a:schemeClr val="tx2">
                    <a:lumMod val="75000"/>
                  </a:schemeClr>
                </a:solidFill>
                <a:cs typeface="Calibri"/>
              </a:rPr>
              <a:t>disclose</a:t>
            </a:r>
            <a:r>
              <a:rPr lang="en-US" sz="3200" b="1" i="1" spc="-105" dirty="0">
                <a:solidFill>
                  <a:schemeClr val="tx2">
                    <a:lumMod val="75000"/>
                  </a:schemeClr>
                </a:solidFill>
                <a:cs typeface="Calibri"/>
              </a:rPr>
              <a:t> </a:t>
            </a:r>
            <a:r>
              <a:rPr lang="en-US" sz="3200" b="1" i="1" spc="-10" dirty="0">
                <a:solidFill>
                  <a:schemeClr val="tx2">
                    <a:lumMod val="75000"/>
                  </a:schemeClr>
                </a:solidFill>
                <a:cs typeface="Calibri"/>
              </a:rPr>
              <a:t>information</a:t>
            </a:r>
            <a:r>
              <a:rPr lang="en-US" sz="3200" b="1" i="1" spc="-100" dirty="0">
                <a:solidFill>
                  <a:schemeClr val="tx2">
                    <a:lumMod val="75000"/>
                  </a:schemeClr>
                </a:solidFill>
                <a:cs typeface="Calibri"/>
              </a:rPr>
              <a:t> </a:t>
            </a:r>
            <a:r>
              <a:rPr lang="en-US" sz="3200" b="1" i="1" spc="-10" dirty="0">
                <a:solidFill>
                  <a:schemeClr val="tx2">
                    <a:lumMod val="75000"/>
                  </a:schemeClr>
                </a:solidFill>
                <a:cs typeface="Calibri"/>
              </a:rPr>
              <a:t>about </a:t>
            </a:r>
            <a:r>
              <a:rPr lang="en-US" sz="3200" b="1" i="1" dirty="0">
                <a:solidFill>
                  <a:schemeClr val="tx2">
                    <a:lumMod val="75000"/>
                  </a:schemeClr>
                </a:solidFill>
                <a:cs typeface="Calibri"/>
              </a:rPr>
              <a:t>crime</a:t>
            </a:r>
            <a:r>
              <a:rPr lang="en-US" sz="3200" b="1" i="1" spc="-65" dirty="0">
                <a:solidFill>
                  <a:schemeClr val="tx2">
                    <a:lumMod val="75000"/>
                  </a:schemeClr>
                </a:solidFill>
                <a:cs typeface="Calibri"/>
              </a:rPr>
              <a:t> </a:t>
            </a:r>
            <a:r>
              <a:rPr lang="en-US" sz="3200" b="1" i="1" dirty="0">
                <a:solidFill>
                  <a:schemeClr val="tx2">
                    <a:lumMod val="75000"/>
                  </a:schemeClr>
                </a:solidFill>
                <a:cs typeface="Calibri"/>
              </a:rPr>
              <a:t>on</a:t>
            </a:r>
            <a:r>
              <a:rPr lang="en-US" sz="3200" b="1" i="1" spc="-60" dirty="0">
                <a:solidFill>
                  <a:schemeClr val="tx2">
                    <a:lumMod val="75000"/>
                  </a:schemeClr>
                </a:solidFill>
                <a:cs typeface="Calibri"/>
              </a:rPr>
              <a:t> </a:t>
            </a:r>
            <a:r>
              <a:rPr lang="en-US" sz="3200" b="1" i="1" dirty="0">
                <a:solidFill>
                  <a:schemeClr val="tx2">
                    <a:lumMod val="75000"/>
                  </a:schemeClr>
                </a:solidFill>
                <a:cs typeface="Calibri"/>
              </a:rPr>
              <a:t>and</a:t>
            </a:r>
            <a:r>
              <a:rPr lang="en-US" sz="3200" b="1" i="1" spc="-55" dirty="0">
                <a:solidFill>
                  <a:schemeClr val="tx2">
                    <a:lumMod val="75000"/>
                  </a:schemeClr>
                </a:solidFill>
                <a:cs typeface="Calibri"/>
              </a:rPr>
              <a:t> </a:t>
            </a:r>
            <a:r>
              <a:rPr lang="en-US" sz="3200" b="1" i="1" dirty="0">
                <a:solidFill>
                  <a:schemeClr val="tx2">
                    <a:lumMod val="75000"/>
                  </a:schemeClr>
                </a:solidFill>
                <a:cs typeface="Calibri"/>
              </a:rPr>
              <a:t>near</a:t>
            </a:r>
            <a:r>
              <a:rPr lang="en-US" sz="3200" b="1" i="1" spc="-60" dirty="0">
                <a:solidFill>
                  <a:schemeClr val="tx2">
                    <a:lumMod val="75000"/>
                  </a:schemeClr>
                </a:solidFill>
                <a:cs typeface="Calibri"/>
              </a:rPr>
              <a:t> </a:t>
            </a:r>
            <a:r>
              <a:rPr lang="en-US" sz="3200" b="1" i="1" dirty="0">
                <a:solidFill>
                  <a:schemeClr val="tx2">
                    <a:lumMod val="75000"/>
                  </a:schemeClr>
                </a:solidFill>
                <a:cs typeface="Calibri"/>
              </a:rPr>
              <a:t>their</a:t>
            </a:r>
            <a:r>
              <a:rPr lang="en-US" sz="3200" b="1" i="1" spc="-55" dirty="0">
                <a:solidFill>
                  <a:schemeClr val="tx2">
                    <a:lumMod val="75000"/>
                  </a:schemeClr>
                </a:solidFill>
                <a:cs typeface="Calibri"/>
              </a:rPr>
              <a:t> </a:t>
            </a:r>
            <a:r>
              <a:rPr lang="en-US" sz="3200" b="1" i="1" spc="-10" dirty="0">
                <a:solidFill>
                  <a:schemeClr val="tx2">
                    <a:lumMod val="75000"/>
                  </a:schemeClr>
                </a:solidFill>
                <a:cs typeface="Calibri"/>
              </a:rPr>
              <a:t>respective</a:t>
            </a:r>
            <a:r>
              <a:rPr lang="en-US" sz="3200" b="1" i="1" spc="-40" dirty="0">
                <a:solidFill>
                  <a:schemeClr val="tx2">
                    <a:lumMod val="75000"/>
                  </a:schemeClr>
                </a:solidFill>
                <a:cs typeface="Calibri"/>
              </a:rPr>
              <a:t> </a:t>
            </a:r>
            <a:r>
              <a:rPr lang="en-US" sz="3200" b="1" i="1" spc="-10" dirty="0">
                <a:solidFill>
                  <a:schemeClr val="tx2">
                    <a:lumMod val="75000"/>
                  </a:schemeClr>
                </a:solidFill>
                <a:cs typeface="Calibri"/>
              </a:rPr>
              <a:t>campuses.</a:t>
            </a:r>
            <a:endParaRPr lang="en-US" sz="3200" i="1" dirty="0">
              <a:solidFill>
                <a:schemeClr val="tx2">
                  <a:lumMod val="75000"/>
                </a:schemeClr>
              </a:solidFill>
              <a:cs typeface="Calibri"/>
            </a:endParaRPr>
          </a:p>
          <a:p>
            <a:pPr marL="0" indent="0">
              <a:buFont typeface="Wingdings" pitchFamily="2" charset="2"/>
              <a:buNone/>
            </a:pPr>
            <a:endParaRPr lang="en-US" dirty="0">
              <a:latin typeface="Malgun Gothic" panose="020B0503020000020004" pitchFamily="34" charset="-127"/>
              <a:ea typeface="Malgun Gothic" panose="020B0503020000020004" pitchFamily="34" charset="-127"/>
              <a:cs typeface="Arial" panose="020B0604020202020204" pitchFamily="34" charset="0"/>
            </a:endParaRPr>
          </a:p>
        </p:txBody>
      </p:sp>
      <p:pic>
        <p:nvPicPr>
          <p:cNvPr id="5" name="Picture 4">
            <a:extLst>
              <a:ext uri="{FF2B5EF4-FFF2-40B4-BE49-F238E27FC236}">
                <a16:creationId xmlns:a16="http://schemas.microsoft.com/office/drawing/2014/main" id="{2EA2DD9D-FE78-4F40-B40B-966F2C45FF3C}"/>
              </a:ext>
            </a:extLst>
          </p:cNvPr>
          <p:cNvPicPr>
            <a:picLocks noChangeAspect="1"/>
          </p:cNvPicPr>
          <p:nvPr/>
        </p:nvPicPr>
        <p:blipFill>
          <a:blip r:embed="rId3">
            <a:alphaModFix amt="35000"/>
          </a:blip>
          <a:stretch>
            <a:fillRect/>
          </a:stretch>
        </p:blipFill>
        <p:spPr>
          <a:xfrm>
            <a:off x="0" y="2221522"/>
            <a:ext cx="5291726" cy="2954216"/>
          </a:xfrm>
          <a:prstGeom prst="rect">
            <a:avLst/>
          </a:prstGeom>
          <a:effectLst>
            <a:outerShdw blurRad="50800" dist="50800" dir="5400000" algn="ctr" rotWithShape="0">
              <a:srgbClr val="000000">
                <a:alpha val="16000"/>
              </a:srgbClr>
            </a:outerShdw>
            <a:softEdge rad="330200"/>
          </a:effectLst>
        </p:spPr>
      </p:pic>
    </p:spTree>
    <p:extLst>
      <p:ext uri="{BB962C8B-B14F-4D97-AF65-F5344CB8AC3E}">
        <p14:creationId xmlns:p14="http://schemas.microsoft.com/office/powerpoint/2010/main" val="122106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CF18-2F44-42BD-B251-198E157EF0FE}"/>
              </a:ext>
            </a:extLst>
          </p:cNvPr>
          <p:cNvSpPr>
            <a:spLocks noGrp="1"/>
          </p:cNvSpPr>
          <p:nvPr>
            <p:ph type="title"/>
          </p:nvPr>
        </p:nvSpPr>
        <p:spPr/>
        <p:txBody>
          <a:bodyPr/>
          <a:lstStyle/>
          <a:p>
            <a:r>
              <a:rPr lang="en-US" sz="3600" dirty="0"/>
              <a:t>PURPOSE</a:t>
            </a:r>
            <a:r>
              <a:rPr lang="en-US" sz="3600" spc="-55" dirty="0"/>
              <a:t> </a:t>
            </a:r>
            <a:r>
              <a:rPr lang="en-US" sz="3600" dirty="0"/>
              <a:t>OF</a:t>
            </a:r>
            <a:r>
              <a:rPr lang="en-US" sz="3600" spc="-10" dirty="0"/>
              <a:t> </a:t>
            </a:r>
            <a:r>
              <a:rPr lang="en-US" sz="3600" dirty="0"/>
              <a:t>THE</a:t>
            </a:r>
            <a:r>
              <a:rPr lang="en-US" sz="3600" spc="-20" dirty="0"/>
              <a:t> </a:t>
            </a:r>
            <a:r>
              <a:rPr lang="en-US" sz="3600" dirty="0"/>
              <a:t>CLERY</a:t>
            </a:r>
            <a:r>
              <a:rPr lang="en-US" sz="3600" spc="-15" dirty="0"/>
              <a:t> </a:t>
            </a:r>
            <a:r>
              <a:rPr lang="en-US" sz="3600" spc="-25" dirty="0"/>
              <a:t>ACT</a:t>
            </a:r>
            <a:br>
              <a:rPr lang="en-US" sz="4400" dirty="0"/>
            </a:br>
            <a:endParaRPr lang="en-US" dirty="0"/>
          </a:p>
        </p:txBody>
      </p:sp>
      <p:sp>
        <p:nvSpPr>
          <p:cNvPr id="4" name="TextBox 3">
            <a:extLst>
              <a:ext uri="{FF2B5EF4-FFF2-40B4-BE49-F238E27FC236}">
                <a16:creationId xmlns:a16="http://schemas.microsoft.com/office/drawing/2014/main" id="{84C7EC85-7D74-40B9-8ABF-8751741BF431}"/>
              </a:ext>
            </a:extLst>
          </p:cNvPr>
          <p:cNvSpPr txBox="1"/>
          <p:nvPr/>
        </p:nvSpPr>
        <p:spPr>
          <a:xfrm>
            <a:off x="1491760" y="1315224"/>
            <a:ext cx="9574823" cy="4818499"/>
          </a:xfrm>
          <a:prstGeom prst="rect">
            <a:avLst/>
          </a:prstGeom>
          <a:solidFill>
            <a:srgbClr val="CBB677">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700" marR="5080" lvl="0" indent="-1905" defTabSz="914400" rtl="0" eaLnBrk="1" fontAlgn="auto" latinLnBrk="0" hangingPunct="1">
              <a:lnSpc>
                <a:spcPct val="91500"/>
              </a:lnSpc>
              <a:spcBef>
                <a:spcPts val="345"/>
              </a:spcBef>
              <a:spcAft>
                <a:spcPts val="0"/>
              </a:spcAft>
              <a:buClrTx/>
              <a:buSzTx/>
              <a:buFontTx/>
              <a:buNone/>
              <a:tabLst/>
              <a:defRPr/>
            </a:pP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Provide</a:t>
            </a:r>
            <a:r>
              <a:rPr kumimoji="0" lang="en-US" sz="2200" b="1" i="0" u="none" strike="noStrike" kern="1200" cap="none" spc="-6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students,</a:t>
            </a:r>
            <a:r>
              <a:rPr kumimoji="0" lang="en-US" sz="2200" b="1" i="0" u="none" strike="noStrike" kern="1200" cap="none" spc="-3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families,</a:t>
            </a:r>
            <a:r>
              <a:rPr kumimoji="0" lang="en-US" sz="2200" b="1" i="0" u="none" strike="noStrike" kern="1200" cap="none" spc="-4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and</a:t>
            </a:r>
            <a:r>
              <a:rPr kumimoji="0" lang="en-US" sz="2200" b="1" i="0" u="none" strike="noStrike" kern="1200" cap="none" spc="-5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employees</a:t>
            </a:r>
            <a:r>
              <a:rPr kumimoji="0" lang="en-US" sz="2200" b="1" i="0" u="none" strike="noStrike" kern="1200" cap="none" spc="-6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with</a:t>
            </a:r>
            <a:r>
              <a:rPr kumimoji="0" lang="en-US" sz="2200" b="1" i="0" u="none" strike="noStrike" kern="1200" cap="none" spc="-4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10" normalizeH="0" baseline="0" noProof="0" dirty="0">
                <a:ln>
                  <a:noFill/>
                </a:ln>
                <a:solidFill>
                  <a:schemeClr val="tx2"/>
                </a:solidFill>
                <a:effectLst/>
                <a:uLnTx/>
                <a:uFillTx/>
                <a:latin typeface="Franklin Gothic Book" panose="020B0503020102020204" pitchFamily="34" charset="0"/>
                <a:cs typeface="Calibri"/>
              </a:rPr>
              <a:t>accurate,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complete,</a:t>
            </a:r>
            <a:r>
              <a:rPr kumimoji="0" lang="en-US" sz="2200" b="1" i="0" u="none" strike="noStrike" kern="1200" cap="none" spc="-7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and</a:t>
            </a:r>
            <a:r>
              <a:rPr kumimoji="0" lang="en-US" sz="2200" b="1" i="0" u="none" strike="noStrike" kern="1200" cap="none" spc="-3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timely</a:t>
            </a:r>
            <a:r>
              <a:rPr kumimoji="0" lang="en-US" sz="2200" b="1" i="0" u="none" strike="noStrike" kern="1200" cap="none" spc="-3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information</a:t>
            </a:r>
            <a:r>
              <a:rPr kumimoji="0" lang="en-US" sz="2200" b="1" i="0" u="none" strike="noStrike" kern="1200" cap="none" spc="-4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about</a:t>
            </a:r>
            <a:r>
              <a:rPr kumimoji="0" lang="en-US" sz="2200" b="1" i="0" u="none" strike="noStrike" kern="1200" cap="none" spc="-4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campus</a:t>
            </a:r>
            <a:r>
              <a:rPr kumimoji="0" lang="en-US" sz="2200" b="1" i="0" u="none" strike="noStrike" kern="1200" cap="none" spc="-3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safety</a:t>
            </a:r>
            <a:r>
              <a:rPr kumimoji="0" lang="en-US" sz="2200" b="1" i="0" u="none" strike="noStrike" kern="1200" cap="none" spc="-5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25" normalizeH="0" baseline="0" noProof="0" dirty="0">
                <a:ln>
                  <a:noFill/>
                </a:ln>
                <a:solidFill>
                  <a:schemeClr val="tx2"/>
                </a:solidFill>
                <a:effectLst/>
                <a:uLnTx/>
                <a:uFillTx/>
                <a:latin typeface="Franklin Gothic Book" panose="020B0503020102020204" pitchFamily="34" charset="0"/>
                <a:cs typeface="Calibri"/>
              </a:rPr>
              <a:t>so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that</a:t>
            </a:r>
            <a:r>
              <a:rPr kumimoji="0" lang="en-US" sz="2200" b="1" i="0" u="none" strike="noStrike" kern="1200" cap="none" spc="-55"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they</a:t>
            </a:r>
            <a:r>
              <a:rPr kumimoji="0" lang="en-US" sz="2200" b="1" i="0" u="none" strike="noStrike" kern="1200" cap="none" spc="-4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can</a:t>
            </a:r>
            <a:r>
              <a:rPr kumimoji="0" lang="en-US" sz="2200" b="1" i="0" u="none" strike="noStrike" kern="1200" cap="none" spc="-4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make</a:t>
            </a:r>
            <a:r>
              <a:rPr kumimoji="0" lang="en-US" sz="2200" b="1" i="0" u="none" strike="noStrike" kern="1200" cap="none" spc="-5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0" normalizeH="0" baseline="0" noProof="0" dirty="0">
                <a:ln>
                  <a:noFill/>
                </a:ln>
                <a:solidFill>
                  <a:schemeClr val="tx2"/>
                </a:solidFill>
                <a:effectLst/>
                <a:uLnTx/>
                <a:uFillTx/>
                <a:latin typeface="Franklin Gothic Book" panose="020B0503020102020204" pitchFamily="34" charset="0"/>
                <a:cs typeface="Calibri"/>
              </a:rPr>
              <a:t>informed</a:t>
            </a:r>
            <a:r>
              <a:rPr kumimoji="0" lang="en-US" sz="2200" b="1" i="0" u="none" strike="noStrike" kern="1200" cap="none" spc="-40" normalizeH="0" baseline="0" noProof="0" dirty="0">
                <a:ln>
                  <a:noFill/>
                </a:ln>
                <a:solidFill>
                  <a:schemeClr val="tx2"/>
                </a:solidFill>
                <a:effectLst/>
                <a:uLnTx/>
                <a:uFillTx/>
                <a:latin typeface="Franklin Gothic Book" panose="020B0503020102020204" pitchFamily="34" charset="0"/>
                <a:cs typeface="Calibri"/>
              </a:rPr>
              <a:t> </a:t>
            </a:r>
            <a:r>
              <a:rPr kumimoji="0" lang="en-US" sz="2200" b="1" i="0" u="none" strike="noStrike" kern="1200" cap="none" spc="-10" normalizeH="0" baseline="0" noProof="0" dirty="0">
                <a:ln>
                  <a:noFill/>
                </a:ln>
                <a:solidFill>
                  <a:schemeClr val="tx2"/>
                </a:solidFill>
                <a:effectLst/>
                <a:uLnTx/>
                <a:uFillTx/>
                <a:latin typeface="Franklin Gothic Book" panose="020B0503020102020204" pitchFamily="34" charset="0"/>
                <a:cs typeface="Calibri"/>
              </a:rPr>
              <a:t>decisions.</a:t>
            </a:r>
          </a:p>
          <a:p>
            <a:pPr marL="12700" marR="5080" lvl="0" indent="-1905" defTabSz="914400" rtl="0" eaLnBrk="1" fontAlgn="auto" latinLnBrk="0" hangingPunct="1">
              <a:lnSpc>
                <a:spcPct val="91500"/>
              </a:lnSpc>
              <a:spcBef>
                <a:spcPts val="345"/>
              </a:spcBef>
              <a:spcAft>
                <a:spcPts val="0"/>
              </a:spcAft>
              <a:buClrTx/>
              <a:buSzTx/>
              <a:buFontTx/>
              <a:buNone/>
              <a:tabLst/>
              <a:defRPr/>
            </a:pPr>
            <a:endParaRPr kumimoji="0" lang="en-US" sz="2000" b="1" i="0" u="none" strike="noStrike" kern="1200" cap="none" spc="-10" normalizeH="0" baseline="0" noProof="0" dirty="0">
              <a:ln>
                <a:noFill/>
              </a:ln>
              <a:solidFill>
                <a:schemeClr val="tx2"/>
              </a:solidFill>
              <a:effectLst/>
              <a:uLnTx/>
              <a:uFillTx/>
              <a:latin typeface="Franklin Gothic Book" panose="020B0503020102020204" pitchFamily="34" charset="0"/>
              <a:cs typeface="Calibri"/>
            </a:endParaRPr>
          </a:p>
          <a:p>
            <a:pPr marL="12700" marR="45720">
              <a:lnSpc>
                <a:spcPct val="100000"/>
              </a:lnSpc>
              <a:spcBef>
                <a:spcPts val="105"/>
              </a:spcBef>
            </a:pPr>
            <a:r>
              <a:rPr lang="en-US" sz="2200" b="1" spc="-60" dirty="0">
                <a:solidFill>
                  <a:schemeClr val="tx2"/>
                </a:solidFill>
                <a:latin typeface="Franklin Gothic Book" panose="020B0503020102020204" pitchFamily="34" charset="0"/>
                <a:cs typeface="Calibri"/>
              </a:rPr>
              <a:t>James Madison University </a:t>
            </a:r>
            <a:r>
              <a:rPr lang="en-US" sz="2200" b="1" dirty="0">
                <a:solidFill>
                  <a:schemeClr val="tx2"/>
                </a:solidFill>
                <a:latin typeface="Franklin Gothic Book" panose="020B0503020102020204" pitchFamily="34" charset="0"/>
                <a:cs typeface="Calibri"/>
              </a:rPr>
              <a:t>provides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campus</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safety</a:t>
            </a:r>
            <a:r>
              <a:rPr lang="en-US" sz="2200" b="1" spc="-3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information</a:t>
            </a:r>
            <a:r>
              <a:rPr lang="en-US" sz="2200" b="1" spc="-6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in</a:t>
            </a:r>
            <a:r>
              <a:rPr lang="en-US" sz="2200" b="1" spc="-3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a:t>
            </a:r>
            <a:r>
              <a:rPr lang="en-US" sz="2200" b="1" spc="-3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number</a:t>
            </a:r>
            <a:r>
              <a:rPr lang="en-US" sz="2200" b="1" spc="-5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of</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ways,</a:t>
            </a:r>
            <a:r>
              <a:rPr lang="en-US" sz="2200" b="1" spc="-25"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including, </a:t>
            </a:r>
            <a:r>
              <a:rPr lang="en-US" sz="2200" b="1" dirty="0">
                <a:solidFill>
                  <a:schemeClr val="tx2"/>
                </a:solidFill>
                <a:latin typeface="Franklin Gothic Book" panose="020B0503020102020204" pitchFamily="34" charset="0"/>
                <a:cs typeface="Calibri"/>
              </a:rPr>
              <a:t>but</a:t>
            </a:r>
            <a:r>
              <a:rPr lang="en-US" sz="2200" b="1" spc="-3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not</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limited</a:t>
            </a:r>
            <a:r>
              <a:rPr lang="en-US" sz="2200" b="1" spc="-40" dirty="0">
                <a:solidFill>
                  <a:schemeClr val="tx2"/>
                </a:solidFill>
                <a:latin typeface="Franklin Gothic Book" panose="020B0503020102020204" pitchFamily="34" charset="0"/>
                <a:cs typeface="Calibri"/>
              </a:rPr>
              <a:t> </a:t>
            </a:r>
            <a:r>
              <a:rPr lang="en-US" sz="2200" b="1" spc="-25" dirty="0">
                <a:solidFill>
                  <a:schemeClr val="tx2"/>
                </a:solidFill>
                <a:latin typeface="Franklin Gothic Book" panose="020B0503020102020204" pitchFamily="34" charset="0"/>
                <a:cs typeface="Calibri"/>
              </a:rPr>
              <a:t>to:</a:t>
            </a:r>
            <a:endParaRPr lang="en-US" sz="2200" dirty="0">
              <a:solidFill>
                <a:schemeClr val="tx2"/>
              </a:solidFill>
              <a:latin typeface="Franklin Gothic Book" panose="020B0503020102020204" pitchFamily="34" charset="0"/>
              <a:cs typeface="Calibri"/>
            </a:endParaRPr>
          </a:p>
          <a:p>
            <a:pPr>
              <a:lnSpc>
                <a:spcPct val="100000"/>
              </a:lnSpc>
              <a:spcBef>
                <a:spcPts val="25"/>
              </a:spcBef>
            </a:pPr>
            <a:endParaRPr lang="en-US" sz="2000" dirty="0">
              <a:solidFill>
                <a:schemeClr val="tx2"/>
              </a:solidFill>
              <a:latin typeface="Franklin Gothic Book" panose="020B0503020102020204" pitchFamily="34" charset="0"/>
              <a:cs typeface="Calibri"/>
            </a:endParaRPr>
          </a:p>
          <a:p>
            <a:pPr marL="756285" indent="-287020">
              <a:lnSpc>
                <a:spcPts val="2400"/>
              </a:lnSpc>
              <a:buFont typeface="Arial"/>
              <a:buChar char="•"/>
              <a:tabLst>
                <a:tab pos="756285" algn="l"/>
                <a:tab pos="756920" algn="l"/>
              </a:tabLst>
            </a:pPr>
            <a:r>
              <a:rPr lang="en-US" sz="2200" b="1" dirty="0">
                <a:solidFill>
                  <a:schemeClr val="tx2"/>
                </a:solidFill>
                <a:latin typeface="Franklin Gothic Book" panose="020B0503020102020204" pitchFamily="34" charset="0"/>
                <a:cs typeface="Calibri"/>
              </a:rPr>
              <a:t>Alerting</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the</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campus</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community</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about</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significant</a:t>
            </a:r>
            <a:r>
              <a:rPr lang="en-US" sz="2200" b="1" spc="-35"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emergencies</a:t>
            </a:r>
            <a:r>
              <a:rPr lang="en-US" sz="2200" b="1" spc="-5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or </a:t>
            </a:r>
            <a:r>
              <a:rPr lang="en-US" sz="2200" b="1" spc="-10" dirty="0">
                <a:solidFill>
                  <a:schemeClr val="tx2"/>
                </a:solidFill>
                <a:latin typeface="Franklin Gothic Book" panose="020B0503020102020204" pitchFamily="34" charset="0"/>
                <a:cs typeface="Calibri"/>
              </a:rPr>
              <a:t>dangerous</a:t>
            </a:r>
            <a:endParaRPr lang="en-US" sz="2200" dirty="0">
              <a:solidFill>
                <a:schemeClr val="tx2"/>
              </a:solidFill>
              <a:latin typeface="Franklin Gothic Book" panose="020B0503020102020204" pitchFamily="34" charset="0"/>
              <a:cs typeface="Calibri"/>
            </a:endParaRPr>
          </a:p>
          <a:p>
            <a:pPr marL="756285">
              <a:lnSpc>
                <a:spcPts val="2400"/>
              </a:lnSpc>
            </a:pPr>
            <a:r>
              <a:rPr lang="en-US" sz="2200" b="1" dirty="0">
                <a:solidFill>
                  <a:schemeClr val="tx2"/>
                </a:solidFill>
                <a:latin typeface="Franklin Gothic Book" panose="020B0503020102020204" pitchFamily="34" charset="0"/>
                <a:cs typeface="Calibri"/>
              </a:rPr>
              <a:t>situations</a:t>
            </a:r>
            <a:r>
              <a:rPr lang="en-US" sz="2200" b="1" spc="-7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crimes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that</a:t>
            </a:r>
            <a:r>
              <a:rPr lang="en-US" sz="2200" b="1" spc="-3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pose</a:t>
            </a:r>
            <a:r>
              <a:rPr lang="en-US" sz="2200" b="1" spc="-5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serious</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or</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continuing</a:t>
            </a:r>
            <a:r>
              <a:rPr lang="en-US" sz="2200" b="1" spc="-5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threat</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to</a:t>
            </a:r>
            <a:r>
              <a:rPr lang="en-US" sz="2200" b="1" spc="-25"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safety.</a:t>
            </a:r>
            <a:endParaRPr lang="en-US" sz="2200" dirty="0">
              <a:solidFill>
                <a:schemeClr val="tx2"/>
              </a:solidFill>
              <a:latin typeface="Franklin Gothic Book" panose="020B0503020102020204" pitchFamily="34" charset="0"/>
              <a:cs typeface="Calibri"/>
            </a:endParaRPr>
          </a:p>
          <a:p>
            <a:pPr marL="756285" indent="-287020">
              <a:lnSpc>
                <a:spcPts val="2400"/>
              </a:lnSpc>
              <a:spcBef>
                <a:spcPts val="5"/>
              </a:spcBef>
              <a:buFont typeface="Arial"/>
              <a:buChar char="•"/>
              <a:tabLst>
                <a:tab pos="756285" algn="l"/>
                <a:tab pos="756920" algn="l"/>
              </a:tabLst>
            </a:pPr>
            <a:r>
              <a:rPr lang="en-US" sz="2200" b="1" dirty="0">
                <a:solidFill>
                  <a:schemeClr val="tx2"/>
                </a:solidFill>
                <a:latin typeface="Franklin Gothic Book" panose="020B0503020102020204" pitchFamily="34" charset="0"/>
                <a:cs typeface="Calibri"/>
              </a:rPr>
              <a:t>Disclosing</a:t>
            </a:r>
            <a:r>
              <a:rPr lang="en-US" sz="2200" b="1" spc="-6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safety</a:t>
            </a:r>
            <a:r>
              <a:rPr lang="en-US" sz="2200" b="1" spc="-1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security</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policies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in</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annual</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security</a:t>
            </a:r>
            <a:r>
              <a:rPr lang="en-US" sz="2200" b="1" spc="-30"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report.</a:t>
            </a:r>
            <a:endParaRPr lang="en-US" sz="2200" dirty="0">
              <a:solidFill>
                <a:schemeClr val="tx2"/>
              </a:solidFill>
              <a:latin typeface="Franklin Gothic Book" panose="020B0503020102020204" pitchFamily="34" charset="0"/>
              <a:cs typeface="Calibri"/>
            </a:endParaRPr>
          </a:p>
          <a:p>
            <a:pPr marL="756285" marR="175895" indent="-287020">
              <a:lnSpc>
                <a:spcPts val="2400"/>
              </a:lnSpc>
              <a:buFont typeface="Arial"/>
              <a:buChar char="•"/>
              <a:tabLst>
                <a:tab pos="756285" algn="l"/>
                <a:tab pos="756920" algn="l"/>
              </a:tabLst>
            </a:pPr>
            <a:r>
              <a:rPr lang="en-US" sz="2200" b="1" dirty="0">
                <a:solidFill>
                  <a:schemeClr val="tx2"/>
                </a:solidFill>
                <a:latin typeface="Franklin Gothic Book" panose="020B0503020102020204" pitchFamily="34" charset="0"/>
                <a:cs typeface="Calibri"/>
              </a:rPr>
              <a:t>Publishing</a:t>
            </a:r>
            <a:r>
              <a:rPr lang="en-US" sz="2200" b="1" spc="-5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daily</a:t>
            </a:r>
            <a:r>
              <a:rPr lang="en-US" sz="2200" b="1" spc="-2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crime</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1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fire</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log</a:t>
            </a:r>
            <a:r>
              <a:rPr lang="en-US" sz="2200" b="1" spc="-2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of</a:t>
            </a:r>
            <a:r>
              <a:rPr lang="en-US" sz="2200" b="1" spc="-1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all</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crimes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1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all</a:t>
            </a:r>
            <a:r>
              <a:rPr lang="en-US" sz="2200" b="1" spc="-2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fires</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in</a:t>
            </a:r>
            <a:r>
              <a:rPr lang="en-US" sz="2200" b="1" spc="-10" dirty="0">
                <a:solidFill>
                  <a:schemeClr val="tx2"/>
                </a:solidFill>
                <a:latin typeface="Franklin Gothic Book" panose="020B0503020102020204" pitchFamily="34" charset="0"/>
                <a:cs typeface="Calibri"/>
              </a:rPr>
              <a:t> on-campus </a:t>
            </a:r>
            <a:r>
              <a:rPr lang="en-US" sz="2200" b="1" dirty="0">
                <a:solidFill>
                  <a:schemeClr val="tx2"/>
                </a:solidFill>
                <a:latin typeface="Franklin Gothic Book" panose="020B0503020102020204" pitchFamily="34" charset="0"/>
                <a:cs typeface="Calibri"/>
              </a:rPr>
              <a:t>student</a:t>
            </a:r>
            <a:r>
              <a:rPr lang="en-US" sz="2200" b="1" spc="-7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housing</a:t>
            </a:r>
            <a:r>
              <a:rPr lang="en-US" sz="2200" b="1" spc="-6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facilities</a:t>
            </a:r>
            <a:r>
              <a:rPr lang="en-US" sz="2200" b="1" spc="-5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reported</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to</a:t>
            </a:r>
            <a:r>
              <a:rPr lang="en-US" sz="2200" b="1" spc="-5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Madison</a:t>
            </a:r>
            <a:r>
              <a:rPr lang="en-US" sz="2200" b="1" spc="-40"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Police.</a:t>
            </a:r>
            <a:endParaRPr lang="en-US" sz="2200" dirty="0">
              <a:solidFill>
                <a:schemeClr val="tx2"/>
              </a:solidFill>
              <a:latin typeface="Franklin Gothic Book" panose="020B0503020102020204" pitchFamily="34" charset="0"/>
              <a:cs typeface="Calibri"/>
            </a:endParaRPr>
          </a:p>
          <a:p>
            <a:pPr marL="756285" marR="421005" indent="-287020">
              <a:lnSpc>
                <a:spcPts val="2400"/>
              </a:lnSpc>
              <a:buFont typeface="Arial"/>
              <a:buChar char="•"/>
              <a:tabLst>
                <a:tab pos="756285" algn="l"/>
                <a:tab pos="756920" algn="l"/>
              </a:tabLst>
            </a:pPr>
            <a:r>
              <a:rPr lang="en-US" sz="2200" b="1" dirty="0">
                <a:solidFill>
                  <a:schemeClr val="tx2"/>
                </a:solidFill>
                <a:latin typeface="Franklin Gothic Book" panose="020B0503020102020204" pitchFamily="34" charset="0"/>
                <a:cs typeface="Calibri"/>
              </a:rPr>
              <a:t>Collecting</a:t>
            </a:r>
            <a:r>
              <a:rPr lang="en-US" sz="2200" b="1" spc="-3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crime</a:t>
            </a:r>
            <a:r>
              <a:rPr lang="en-US" sz="2200" b="1" spc="-6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reports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from</a:t>
            </a:r>
            <a:r>
              <a:rPr lang="en-US" sz="2200" b="1" spc="-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Campus</a:t>
            </a:r>
            <a:r>
              <a:rPr lang="en-US" sz="2200" b="1" spc="-4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Security</a:t>
            </a:r>
            <a:r>
              <a:rPr lang="en-US" sz="2200" b="1" spc="-6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Authorities</a:t>
            </a:r>
            <a:r>
              <a:rPr lang="en-US" sz="2200" b="1" spc="-6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2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local</a:t>
            </a:r>
            <a:r>
              <a:rPr lang="en-US" sz="2200" b="1" spc="-45" dirty="0">
                <a:solidFill>
                  <a:schemeClr val="tx2"/>
                </a:solidFill>
                <a:latin typeface="Franklin Gothic Book" panose="020B0503020102020204" pitchFamily="34" charset="0"/>
                <a:cs typeface="Calibri"/>
              </a:rPr>
              <a:t> </a:t>
            </a:r>
            <a:r>
              <a:rPr lang="en-US" sz="2200" b="1" spc="-25" dirty="0">
                <a:solidFill>
                  <a:schemeClr val="tx2"/>
                </a:solidFill>
                <a:latin typeface="Franklin Gothic Book" panose="020B0503020102020204" pitchFamily="34" charset="0"/>
                <a:cs typeface="Calibri"/>
              </a:rPr>
              <a:t>law </a:t>
            </a:r>
            <a:r>
              <a:rPr lang="en-US" sz="2200" b="1" spc="-10" dirty="0">
                <a:solidFill>
                  <a:schemeClr val="tx2"/>
                </a:solidFill>
                <a:latin typeface="Franklin Gothic Book" panose="020B0503020102020204" pitchFamily="34" charset="0"/>
                <a:cs typeface="Calibri"/>
              </a:rPr>
              <a:t>enforcement</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and</a:t>
            </a:r>
            <a:r>
              <a:rPr lang="en-US" sz="2200" b="1" spc="-1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disclosing</a:t>
            </a:r>
            <a:r>
              <a:rPr lang="en-US" sz="2200" b="1" spc="-45"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statistics</a:t>
            </a:r>
            <a:r>
              <a:rPr lang="en-US" sz="2200" b="1" spc="-40"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to</a:t>
            </a:r>
            <a:r>
              <a:rPr lang="en-US" sz="2200" b="1" spc="-15" dirty="0">
                <a:solidFill>
                  <a:schemeClr val="tx2"/>
                </a:solidFill>
                <a:latin typeface="Franklin Gothic Book" panose="020B0503020102020204" pitchFamily="34" charset="0"/>
                <a:cs typeface="Calibri"/>
              </a:rPr>
              <a:t> </a:t>
            </a:r>
            <a:r>
              <a:rPr lang="en-US" sz="2200" b="1" dirty="0">
                <a:solidFill>
                  <a:schemeClr val="tx2"/>
                </a:solidFill>
                <a:latin typeface="Franklin Gothic Book" panose="020B0503020102020204" pitchFamily="34" charset="0"/>
                <a:cs typeface="Calibri"/>
              </a:rPr>
              <a:t>the</a:t>
            </a:r>
            <a:r>
              <a:rPr lang="en-US" sz="2200" b="1" spc="-5" dirty="0">
                <a:solidFill>
                  <a:schemeClr val="tx2"/>
                </a:solidFill>
                <a:latin typeface="Franklin Gothic Book" panose="020B0503020102020204" pitchFamily="34" charset="0"/>
                <a:cs typeface="Calibri"/>
              </a:rPr>
              <a:t> </a:t>
            </a:r>
            <a:r>
              <a:rPr lang="en-US" sz="2200" b="1" spc="-10" dirty="0">
                <a:solidFill>
                  <a:schemeClr val="tx2"/>
                </a:solidFill>
                <a:latin typeface="Franklin Gothic Book" panose="020B0503020102020204" pitchFamily="34" charset="0"/>
                <a:cs typeface="Calibri"/>
              </a:rPr>
              <a:t>public.</a:t>
            </a:r>
            <a:endParaRPr lang="en-US" sz="2200" dirty="0">
              <a:solidFill>
                <a:schemeClr val="tx2"/>
              </a:solidFill>
              <a:latin typeface="Franklin Gothic Book" panose="020B0503020102020204" pitchFamily="34" charset="0"/>
              <a:cs typeface="Calibri"/>
            </a:endParaRPr>
          </a:p>
          <a:p>
            <a:pPr marL="12700" marR="5080" lvl="0" indent="-1905" defTabSz="914400" rtl="0" eaLnBrk="1" fontAlgn="auto" latinLnBrk="0" hangingPunct="1">
              <a:lnSpc>
                <a:spcPct val="91500"/>
              </a:lnSpc>
              <a:spcBef>
                <a:spcPts val="345"/>
              </a:spcBef>
              <a:spcAft>
                <a:spcPts val="0"/>
              </a:spcAft>
              <a:buClrTx/>
              <a:buSzTx/>
              <a:buFontTx/>
              <a:buNone/>
              <a:tabLst/>
              <a:defRPr/>
            </a:pPr>
            <a:endParaRPr kumimoji="0" lang="en-US" sz="2000" b="0" i="0" u="none" strike="noStrike" kern="1200" cap="none" spc="0" normalizeH="0" baseline="0" noProof="0" dirty="0">
              <a:ln>
                <a:noFill/>
              </a:ln>
              <a:solidFill>
                <a:srgbClr val="44546A">
                  <a:lumMod val="75000"/>
                </a:srgbClr>
              </a:solidFill>
              <a:effectLst/>
              <a:uLnTx/>
              <a:uFillTx/>
              <a:latin typeface="Franklin Gothic Book" panose="020B0503020102020204" pitchFamily="34" charset="0"/>
              <a:cs typeface="Calibri"/>
            </a:endParaRPr>
          </a:p>
        </p:txBody>
      </p:sp>
    </p:spTree>
    <p:extLst>
      <p:ext uri="{BB962C8B-B14F-4D97-AF65-F5344CB8AC3E}">
        <p14:creationId xmlns:p14="http://schemas.microsoft.com/office/powerpoint/2010/main" val="79290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6"/>
            <a:ext cx="12192000" cy="6084916"/>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8" name="TextBox 7">
            <a:extLst>
              <a:ext uri="{FF2B5EF4-FFF2-40B4-BE49-F238E27FC236}">
                <a16:creationId xmlns:a16="http://schemas.microsoft.com/office/drawing/2014/main" id="{22C2E003-8F69-4856-AE24-08759778D1D1}"/>
              </a:ext>
            </a:extLst>
          </p:cNvPr>
          <p:cNvSpPr txBox="1"/>
          <p:nvPr/>
        </p:nvSpPr>
        <p:spPr>
          <a:xfrm>
            <a:off x="2495757" y="2323041"/>
            <a:ext cx="7200485" cy="2703304"/>
          </a:xfrm>
          <a:prstGeom prst="rect">
            <a:avLst/>
          </a:prstGeom>
          <a:solidFill>
            <a:schemeClr val="bg1">
              <a:lumMod val="85000"/>
              <a:alpha val="28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635" algn="ctr">
              <a:spcBef>
                <a:spcPts val="100"/>
              </a:spcBef>
            </a:pPr>
            <a:r>
              <a:rPr lang="en-US" sz="2400" b="1" dirty="0">
                <a:solidFill>
                  <a:srgbClr val="333F50"/>
                </a:solidFill>
                <a:latin typeface="Franklin Gothic Book" panose="020B0503020102020204" pitchFamily="34" charset="0"/>
                <a:cs typeface="Calibri"/>
              </a:rPr>
              <a:t>Not</a:t>
            </a:r>
            <a:r>
              <a:rPr lang="en-US" sz="2400" b="1" spc="-3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all</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crimes</a:t>
            </a:r>
            <a:r>
              <a:rPr lang="en-US" sz="2400" b="1" spc="-3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come</a:t>
            </a:r>
            <a:r>
              <a:rPr lang="en-US" sz="2400" b="1" spc="-3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to</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the</a:t>
            </a:r>
            <a:r>
              <a:rPr lang="en-US" sz="2400" b="1" spc="-1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attention</a:t>
            </a:r>
            <a:r>
              <a:rPr lang="en-US" sz="2400" b="1" spc="-2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of</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campus</a:t>
            </a:r>
            <a:r>
              <a:rPr lang="en-US" sz="2400" b="1" spc="-20" dirty="0">
                <a:solidFill>
                  <a:srgbClr val="333F50"/>
                </a:solidFill>
                <a:latin typeface="Franklin Gothic Book" panose="020B0503020102020204" pitchFamily="34" charset="0"/>
                <a:cs typeface="Calibri"/>
              </a:rPr>
              <a:t> </a:t>
            </a:r>
            <a:r>
              <a:rPr lang="en-US" sz="2400" b="1" spc="-10" dirty="0">
                <a:solidFill>
                  <a:srgbClr val="333F50"/>
                </a:solidFill>
                <a:latin typeface="Franklin Gothic Book" panose="020B0503020102020204" pitchFamily="34" charset="0"/>
                <a:cs typeface="Calibri"/>
              </a:rPr>
              <a:t>police.</a:t>
            </a:r>
            <a:endParaRPr lang="en-US" sz="2400" dirty="0">
              <a:solidFill>
                <a:srgbClr val="333F50"/>
              </a:solidFill>
              <a:latin typeface="Franklin Gothic Book" panose="020B0503020102020204" pitchFamily="34" charset="0"/>
              <a:cs typeface="Calibri"/>
            </a:endParaRPr>
          </a:p>
          <a:p>
            <a:pPr marL="12700" marR="5080" algn="ctr">
              <a:spcBef>
                <a:spcPts val="120"/>
              </a:spcBef>
            </a:pPr>
            <a:endParaRPr lang="en-US" sz="2400" b="1" spc="-10" dirty="0">
              <a:solidFill>
                <a:srgbClr val="333F50"/>
              </a:solidFill>
              <a:latin typeface="Franklin Gothic Book" panose="020B0503020102020204" pitchFamily="34" charset="0"/>
              <a:cs typeface="Calibri"/>
            </a:endParaRPr>
          </a:p>
          <a:p>
            <a:pPr marL="12700" marR="5080">
              <a:spcBef>
                <a:spcPts val="120"/>
              </a:spcBef>
            </a:pPr>
            <a:r>
              <a:rPr lang="en-US" sz="2400" b="1" spc="-10" dirty="0">
                <a:solidFill>
                  <a:srgbClr val="333F50"/>
                </a:solidFill>
                <a:latin typeface="Franklin Gothic Book" panose="020B0503020102020204" pitchFamily="34" charset="0"/>
                <a:cs typeface="Calibri"/>
              </a:rPr>
              <a:t>Therefore,</a:t>
            </a:r>
            <a:r>
              <a:rPr lang="en-US" sz="2400" b="1" spc="-5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the</a:t>
            </a:r>
            <a:r>
              <a:rPr lang="en-US" sz="2400" b="1" spc="-2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Clery</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Act</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requires</a:t>
            </a:r>
            <a:r>
              <a:rPr lang="en-US" sz="2400" b="1" spc="-3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a:t>
            </a:r>
            <a:r>
              <a:rPr lang="en-US" sz="2400" b="1" spc="-30" dirty="0">
                <a:solidFill>
                  <a:srgbClr val="333F50"/>
                </a:solidFill>
                <a:latin typeface="Franklin Gothic Book" panose="020B0503020102020204" pitchFamily="34" charset="0"/>
                <a:cs typeface="Calibri"/>
              </a:rPr>
              <a:t> </a:t>
            </a:r>
            <a:r>
              <a:rPr lang="en-US" sz="2400" b="1" spc="-10" dirty="0">
                <a:solidFill>
                  <a:srgbClr val="333F50"/>
                </a:solidFill>
                <a:latin typeface="Franklin Gothic Book" panose="020B0503020102020204" pitchFamily="34" charset="0"/>
                <a:cs typeface="Calibri"/>
              </a:rPr>
              <a:t>collaborative</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effort</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to</a:t>
            </a:r>
            <a:r>
              <a:rPr lang="en-US" sz="2400" b="1" spc="-25" dirty="0">
                <a:solidFill>
                  <a:srgbClr val="333F50"/>
                </a:solidFill>
                <a:latin typeface="Franklin Gothic Book" panose="020B0503020102020204" pitchFamily="34" charset="0"/>
                <a:cs typeface="Calibri"/>
              </a:rPr>
              <a:t> </a:t>
            </a:r>
            <a:r>
              <a:rPr lang="en-US" sz="2400" b="1" spc="-10" dirty="0">
                <a:solidFill>
                  <a:srgbClr val="333F50"/>
                </a:solidFill>
                <a:latin typeface="Franklin Gothic Book" panose="020B0503020102020204" pitchFamily="34" charset="0"/>
                <a:cs typeface="Calibri"/>
              </a:rPr>
              <a:t>collect </a:t>
            </a:r>
            <a:r>
              <a:rPr lang="en-US" sz="2400" b="1" dirty="0">
                <a:solidFill>
                  <a:srgbClr val="333F50"/>
                </a:solidFill>
                <a:latin typeface="Franklin Gothic Book" panose="020B0503020102020204" pitchFamily="34" charset="0"/>
                <a:cs typeface="Calibri"/>
              </a:rPr>
              <a:t>previously</a:t>
            </a:r>
            <a:r>
              <a:rPr lang="en-US" sz="2400" b="1" spc="-8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unreported</a:t>
            </a:r>
            <a:r>
              <a:rPr lang="en-US" sz="2400" b="1" spc="-4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crime</a:t>
            </a:r>
            <a:r>
              <a:rPr lang="en-US" sz="2400" b="1" spc="-4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statistics</a:t>
            </a:r>
            <a:r>
              <a:rPr lang="en-US" sz="2400" b="1" spc="-5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from</a:t>
            </a:r>
            <a:r>
              <a:rPr lang="en-US" sz="2400" b="1" spc="-5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all</a:t>
            </a:r>
            <a:r>
              <a:rPr lang="en-US" sz="2400" b="1" spc="-5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individuals</a:t>
            </a:r>
            <a:r>
              <a:rPr lang="en-US" sz="2400" b="1" spc="-25" dirty="0">
                <a:solidFill>
                  <a:srgbClr val="333F50"/>
                </a:solidFill>
                <a:latin typeface="Franklin Gothic Book" panose="020B0503020102020204" pitchFamily="34" charset="0"/>
                <a:cs typeface="Calibri"/>
              </a:rPr>
              <a:t> and </a:t>
            </a:r>
            <a:r>
              <a:rPr lang="en-US" sz="2400" b="1" spc="-10" dirty="0">
                <a:solidFill>
                  <a:srgbClr val="333F50"/>
                </a:solidFill>
                <a:latin typeface="Franklin Gothic Book" panose="020B0503020102020204" pitchFamily="34" charset="0"/>
                <a:cs typeface="Calibri"/>
              </a:rPr>
              <a:t>organizations</a:t>
            </a:r>
            <a:r>
              <a:rPr lang="en-US" sz="2400" b="1" spc="-5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associated</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with</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the</a:t>
            </a:r>
            <a:r>
              <a:rPr lang="en-US" sz="2400" b="1" spc="-3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university</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who</a:t>
            </a:r>
            <a:r>
              <a:rPr lang="en-US" sz="2400" b="1" spc="-25" dirty="0">
                <a:solidFill>
                  <a:srgbClr val="333F50"/>
                </a:solidFill>
                <a:latin typeface="Franklin Gothic Book" panose="020B0503020102020204" pitchFamily="34" charset="0"/>
                <a:cs typeface="Calibri"/>
              </a:rPr>
              <a:t> </a:t>
            </a:r>
            <a:r>
              <a:rPr lang="en-US" sz="2400" b="1" spc="-20" dirty="0">
                <a:solidFill>
                  <a:srgbClr val="333F50"/>
                </a:solidFill>
                <a:latin typeface="Franklin Gothic Book" panose="020B0503020102020204" pitchFamily="34" charset="0"/>
                <a:cs typeface="Calibri"/>
              </a:rPr>
              <a:t>have </a:t>
            </a:r>
            <a:r>
              <a:rPr lang="en-US" sz="2400" b="1" dirty="0">
                <a:solidFill>
                  <a:srgbClr val="333F50"/>
                </a:solidFill>
                <a:latin typeface="Franklin Gothic Book" panose="020B0503020102020204" pitchFamily="34" charset="0"/>
                <a:cs typeface="Calibri"/>
              </a:rPr>
              <a:t>significant</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responsibility</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for</a:t>
            </a:r>
            <a:r>
              <a:rPr lang="en-US" sz="2400" b="1" spc="-40"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student</a:t>
            </a:r>
            <a:r>
              <a:rPr lang="en-US" sz="2400" b="1" spc="-2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or</a:t>
            </a:r>
            <a:r>
              <a:rPr lang="en-US" sz="2400" b="1" spc="-55" dirty="0">
                <a:solidFill>
                  <a:srgbClr val="333F50"/>
                </a:solidFill>
                <a:latin typeface="Franklin Gothic Book" panose="020B0503020102020204" pitchFamily="34" charset="0"/>
                <a:cs typeface="Calibri"/>
              </a:rPr>
              <a:t> </a:t>
            </a:r>
            <a:r>
              <a:rPr lang="en-US" sz="2400" b="1" dirty="0">
                <a:solidFill>
                  <a:srgbClr val="333F50"/>
                </a:solidFill>
                <a:latin typeface="Franklin Gothic Book" panose="020B0503020102020204" pitchFamily="34" charset="0"/>
                <a:cs typeface="Calibri"/>
              </a:rPr>
              <a:t>campus</a:t>
            </a:r>
            <a:r>
              <a:rPr lang="en-US" sz="2400" b="1" spc="-35" dirty="0">
                <a:solidFill>
                  <a:srgbClr val="333F50"/>
                </a:solidFill>
                <a:latin typeface="Franklin Gothic Book" panose="020B0503020102020204" pitchFamily="34" charset="0"/>
                <a:cs typeface="Calibri"/>
              </a:rPr>
              <a:t> </a:t>
            </a:r>
            <a:r>
              <a:rPr lang="en-US" sz="2400" b="1" spc="-10" dirty="0">
                <a:solidFill>
                  <a:srgbClr val="333F50"/>
                </a:solidFill>
                <a:latin typeface="Franklin Gothic Book" panose="020B0503020102020204" pitchFamily="34" charset="0"/>
                <a:cs typeface="Calibri"/>
              </a:rPr>
              <a:t>activities.</a:t>
            </a:r>
            <a:endParaRPr lang="en-US" sz="2400" dirty="0">
              <a:solidFill>
                <a:srgbClr val="333F50"/>
              </a:solidFill>
              <a:latin typeface="Franklin Gothic Book" panose="020B0503020102020204" pitchFamily="34" charset="0"/>
              <a:cs typeface="Calibri"/>
            </a:endParaRPr>
          </a:p>
        </p:txBody>
      </p:sp>
      <p:sp>
        <p:nvSpPr>
          <p:cNvPr id="10" name="TextBox 9">
            <a:extLst>
              <a:ext uri="{FF2B5EF4-FFF2-40B4-BE49-F238E27FC236}">
                <a16:creationId xmlns:a16="http://schemas.microsoft.com/office/drawing/2014/main" id="{A35E12DC-B52A-4DC4-ACF6-5704CC419FF7}"/>
              </a:ext>
            </a:extLst>
          </p:cNvPr>
          <p:cNvSpPr txBox="1"/>
          <p:nvPr/>
        </p:nvSpPr>
        <p:spPr>
          <a:xfrm>
            <a:off x="209065" y="532802"/>
            <a:ext cx="6590745" cy="1200329"/>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ea typeface="+mj-ea"/>
                <a:cs typeface="+mj-cs"/>
              </a:rPr>
              <a:t>ROLE</a:t>
            </a:r>
            <a:r>
              <a:rPr kumimoji="0" lang="en-US" sz="3600" b="0" i="0" u="none" strike="noStrike" kern="1200" cap="none" spc="-50" normalizeH="0" baseline="0" noProof="0" dirty="0">
                <a:ln>
                  <a:noFill/>
                </a:ln>
                <a:solidFill>
                  <a:prstClr val="black"/>
                </a:solidFill>
                <a:effectLst/>
                <a:uLnTx/>
                <a:uFillTx/>
                <a:latin typeface="Rockwell" panose="02060603020205020403" pitchFamily="18" charset="77"/>
                <a:ea typeface="+mj-ea"/>
                <a:cs typeface="+mj-cs"/>
              </a:rPr>
              <a:t> </a:t>
            </a:r>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ea typeface="+mj-ea"/>
                <a:cs typeface="+mj-cs"/>
              </a:rPr>
              <a:t>OF</a:t>
            </a:r>
            <a:r>
              <a:rPr kumimoji="0" lang="en-US" sz="3600" b="0" i="0" u="none" strike="noStrike" kern="1200" cap="none" spc="-10" normalizeH="0" baseline="0" noProof="0" dirty="0">
                <a:ln>
                  <a:noFill/>
                </a:ln>
                <a:solidFill>
                  <a:prstClr val="black"/>
                </a:solidFill>
                <a:effectLst/>
                <a:uLnTx/>
                <a:uFillTx/>
                <a:latin typeface="Rockwell" panose="02060603020205020403" pitchFamily="18" charset="77"/>
                <a:ea typeface="+mj-ea"/>
                <a:cs typeface="+mj-cs"/>
              </a:rPr>
              <a:t> </a:t>
            </a:r>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ea typeface="+mj-ea"/>
                <a:cs typeface="+mj-cs"/>
              </a:rPr>
              <a:t>CAMPUS</a:t>
            </a:r>
            <a:r>
              <a:rPr kumimoji="0" lang="en-US" sz="3600" b="0" i="0" u="none" strike="noStrike" kern="1200" cap="none" spc="-15" normalizeH="0" baseline="0" noProof="0" dirty="0">
                <a:ln>
                  <a:noFill/>
                </a:ln>
                <a:solidFill>
                  <a:prstClr val="black"/>
                </a:solidFill>
                <a:effectLst/>
                <a:uLnTx/>
                <a:uFillTx/>
                <a:latin typeface="Rockwell" panose="02060603020205020403" pitchFamily="18" charset="77"/>
                <a:ea typeface="+mj-ea"/>
                <a:cs typeface="+mj-cs"/>
              </a:rPr>
              <a:t> </a:t>
            </a:r>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ea typeface="+mj-ea"/>
                <a:cs typeface="+mj-cs"/>
              </a:rPr>
              <a:t>SECURITY</a:t>
            </a:r>
            <a:r>
              <a:rPr kumimoji="0" lang="en-US" sz="3600" b="0" i="0" u="none" strike="noStrike" kern="1200" cap="none" spc="-15" normalizeH="0" baseline="0" noProof="0" dirty="0">
                <a:ln>
                  <a:noFill/>
                </a:ln>
                <a:solidFill>
                  <a:prstClr val="black"/>
                </a:solidFill>
                <a:effectLst/>
                <a:uLnTx/>
                <a:uFillTx/>
                <a:latin typeface="Rockwell" panose="02060603020205020403" pitchFamily="18" charset="77"/>
                <a:ea typeface="+mj-ea"/>
                <a:cs typeface="+mj-cs"/>
              </a:rPr>
              <a:t> </a:t>
            </a:r>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ea typeface="+mj-ea"/>
                <a:cs typeface="+mj-cs"/>
              </a:rPr>
              <a:t>AUTHORITIES</a:t>
            </a:r>
            <a:r>
              <a:rPr kumimoji="0" lang="en-US" sz="3600" b="0" i="0" u="none" strike="noStrike" kern="1200" cap="none" spc="-30" normalizeH="0" baseline="0" noProof="0" dirty="0">
                <a:ln>
                  <a:noFill/>
                </a:ln>
                <a:solidFill>
                  <a:prstClr val="black"/>
                </a:solidFill>
                <a:effectLst/>
                <a:uLnTx/>
                <a:uFillTx/>
                <a:latin typeface="Rockwell" panose="02060603020205020403" pitchFamily="18" charset="77"/>
                <a:ea typeface="+mj-ea"/>
                <a:cs typeface="+mj-cs"/>
              </a:rPr>
              <a:t> </a:t>
            </a:r>
            <a:r>
              <a:rPr kumimoji="0" lang="en-US" sz="3600" b="0" i="0" u="none" strike="noStrike" kern="1200" cap="none" spc="-10" normalizeH="0" baseline="0" noProof="0" dirty="0">
                <a:ln>
                  <a:noFill/>
                </a:ln>
                <a:solidFill>
                  <a:prstClr val="black"/>
                </a:solidFill>
                <a:effectLst/>
                <a:uLnTx/>
                <a:uFillTx/>
                <a:latin typeface="Rockwell" panose="02060603020205020403" pitchFamily="18" charset="77"/>
                <a:ea typeface="+mj-ea"/>
                <a:cs typeface="+mj-cs"/>
              </a:rPr>
              <a:t>(CSAs)</a:t>
            </a:r>
            <a:endParaRPr lang="en-US" dirty="0"/>
          </a:p>
        </p:txBody>
      </p:sp>
    </p:spTree>
    <p:extLst>
      <p:ext uri="{BB962C8B-B14F-4D97-AF65-F5344CB8AC3E}">
        <p14:creationId xmlns:p14="http://schemas.microsoft.com/office/powerpoint/2010/main" val="297302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05E-CF00-44BD-801E-11E74B18078B}"/>
              </a:ext>
            </a:extLst>
          </p:cNvPr>
          <p:cNvSpPr>
            <a:spLocks noGrp="1"/>
          </p:cNvSpPr>
          <p:nvPr>
            <p:ph type="title"/>
          </p:nvPr>
        </p:nvSpPr>
        <p:spPr>
          <a:xfrm>
            <a:off x="239683" y="0"/>
            <a:ext cx="11065626" cy="1672157"/>
          </a:xfrm>
        </p:spPr>
        <p:txBody>
          <a:bodyPr>
            <a:normAutofit/>
          </a:bodyPr>
          <a:lstStyle/>
          <a:p>
            <a:r>
              <a:rPr lang="en-US" sz="3600" dirty="0"/>
              <a:t>DEFINITION OF CSA AT JMU</a:t>
            </a:r>
          </a:p>
        </p:txBody>
      </p:sp>
      <p:sp>
        <p:nvSpPr>
          <p:cNvPr id="7" name="TextBox 6">
            <a:extLst>
              <a:ext uri="{FF2B5EF4-FFF2-40B4-BE49-F238E27FC236}">
                <a16:creationId xmlns:a16="http://schemas.microsoft.com/office/drawing/2014/main" id="{B6D99208-D73B-4D35-A91F-78A24DE8159F}"/>
              </a:ext>
            </a:extLst>
          </p:cNvPr>
          <p:cNvSpPr txBox="1"/>
          <p:nvPr/>
        </p:nvSpPr>
        <p:spPr>
          <a:xfrm>
            <a:off x="385156" y="2325675"/>
            <a:ext cx="11421687" cy="3836948"/>
          </a:xfrm>
          <a:prstGeom prst="rect">
            <a:avLst/>
          </a:prstGeom>
          <a:solidFill>
            <a:srgbClr val="CBB677">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065" marR="5080" indent="1270">
              <a:lnSpc>
                <a:spcPct val="100000"/>
              </a:lnSpc>
              <a:spcBef>
                <a:spcPts val="105"/>
              </a:spcBef>
            </a:pPr>
            <a:r>
              <a:rPr lang="en-US" sz="2000" b="1" dirty="0">
                <a:solidFill>
                  <a:srgbClr val="333F50"/>
                </a:solidFill>
                <a:latin typeface="Franklin Gothic Book" panose="020B0503020102020204" pitchFamily="34" charset="0"/>
              </a:rPr>
              <a:t>T</a:t>
            </a:r>
            <a:r>
              <a:rPr lang="en-US" sz="2000" b="1" i="0" dirty="0">
                <a:solidFill>
                  <a:srgbClr val="333F50"/>
                </a:solidFill>
                <a:effectLst/>
                <a:latin typeface="Franklin Gothic Book" panose="020B0503020102020204" pitchFamily="34" charset="0"/>
              </a:rPr>
              <a:t>he Clery Act also identifies certain categories of students, other university employees, volunteers and contractors as CSA’s:</a:t>
            </a:r>
          </a:p>
          <a:p>
            <a:pPr marL="12065" marR="5080" indent="1270">
              <a:lnSpc>
                <a:spcPct val="100000"/>
              </a:lnSpc>
              <a:spcBef>
                <a:spcPts val="105"/>
              </a:spcBef>
            </a:pPr>
            <a:endParaRPr lang="en-US" sz="2000" spc="-10" dirty="0">
              <a:solidFill>
                <a:srgbClr val="333F50"/>
              </a:solidFill>
              <a:latin typeface="Franklin Gothic Book" panose="020B0503020102020204" pitchFamily="34" charset="0"/>
              <a:cs typeface="Calibri"/>
            </a:endParaRPr>
          </a:p>
          <a:p>
            <a:pPr marL="354965" marR="5080" indent="-342900">
              <a:lnSpc>
                <a:spcPct val="100000"/>
              </a:lnSpc>
              <a:spcBef>
                <a:spcPts val="105"/>
              </a:spcBef>
              <a:buFont typeface="Arial" panose="020B0604020202020204" pitchFamily="34" charset="0"/>
              <a:buChar char="•"/>
            </a:pPr>
            <a:r>
              <a:rPr lang="en-US" sz="2000" b="1" dirty="0">
                <a:solidFill>
                  <a:srgbClr val="333F50"/>
                </a:solidFill>
                <a:latin typeface="Franklin Gothic Book" panose="020B0503020102020204" pitchFamily="34" charset="0"/>
              </a:rPr>
              <a:t>Non-police security staff responsible for monitoring university property, monitoring events, and providing escorts to include contract security and students</a:t>
            </a:r>
            <a:r>
              <a:rPr lang="en-US" sz="2000" b="1" dirty="0">
                <a:solidFill>
                  <a:schemeClr val="tx1"/>
                </a:solidFill>
                <a:latin typeface="Franklin Gothic Book" panose="020B0503020102020204" pitchFamily="34" charset="0"/>
              </a:rPr>
              <a:t>.</a:t>
            </a:r>
          </a:p>
          <a:p>
            <a:pPr marL="354965" marR="5080" indent="-342900">
              <a:lnSpc>
                <a:spcPct val="100000"/>
              </a:lnSpc>
              <a:spcBef>
                <a:spcPts val="105"/>
              </a:spcBef>
              <a:buFont typeface="Arial" panose="020B0604020202020204" pitchFamily="34" charset="0"/>
              <a:buChar char="•"/>
            </a:pPr>
            <a:r>
              <a:rPr lang="en-US" sz="2000" b="1" dirty="0">
                <a:solidFill>
                  <a:srgbClr val="333F50"/>
                </a:solidFill>
                <a:latin typeface="Franklin Gothic Book" panose="020B0503020102020204" pitchFamily="34" charset="0"/>
              </a:rPr>
              <a:t>People/offices designated under our policy as those to whom crimes should </a:t>
            </a:r>
            <a:br>
              <a:rPr lang="en-US" sz="2000" b="1" dirty="0">
                <a:solidFill>
                  <a:srgbClr val="333F50"/>
                </a:solidFill>
                <a:latin typeface="Franklin Gothic Book" panose="020B0503020102020204" pitchFamily="34" charset="0"/>
              </a:rPr>
            </a:br>
            <a:r>
              <a:rPr lang="en-US" sz="2000" b="1" dirty="0">
                <a:solidFill>
                  <a:srgbClr val="333F50"/>
                </a:solidFill>
                <a:latin typeface="Franklin Gothic Book" panose="020B0503020102020204" pitchFamily="34" charset="0"/>
              </a:rPr>
              <a:t> be reported – the JMU Police, Title IX, Human Resources and the Office of Accountability and Restorative Practice.</a:t>
            </a:r>
          </a:p>
          <a:p>
            <a:pPr marL="354965" marR="5080" indent="-342900">
              <a:lnSpc>
                <a:spcPct val="100000"/>
              </a:lnSpc>
              <a:spcBef>
                <a:spcPts val="105"/>
              </a:spcBef>
              <a:buFont typeface="Arial" panose="020B0604020202020204" pitchFamily="34" charset="0"/>
              <a:buChar char="•"/>
            </a:pPr>
            <a:r>
              <a:rPr lang="en-US" sz="2000" b="1" dirty="0">
                <a:solidFill>
                  <a:srgbClr val="333F50"/>
                </a:solidFill>
                <a:latin typeface="Franklin Gothic Book" panose="020B0503020102020204" pitchFamily="34" charset="0"/>
              </a:rPr>
              <a:t>“Officials with significant responsibility for students and campus activities”. “Official” is defined as any person who has the authority and duty to take action and respond to particular issues on behalf of the institution to include Vice Presidents, Associate Vice Presidents, Assistant Vice Presidents, Deans, Directors, and Department Heads.</a:t>
            </a:r>
            <a:endParaRPr kumimoji="0" lang="en-US" sz="2000" b="0" i="0" u="none" strike="noStrike" kern="1200" cap="none" spc="0" normalizeH="0" baseline="0" noProof="0" dirty="0">
              <a:ln>
                <a:noFill/>
              </a:ln>
              <a:solidFill>
                <a:srgbClr val="333F50"/>
              </a:solidFill>
              <a:effectLst/>
              <a:uLnTx/>
              <a:uFillTx/>
              <a:latin typeface="Franklin Gothic Book" panose="020B0503020102020204" pitchFamily="34" charset="0"/>
              <a:ea typeface="+mn-ea"/>
              <a:cs typeface="Calibri"/>
            </a:endParaRPr>
          </a:p>
        </p:txBody>
      </p:sp>
      <p:sp>
        <p:nvSpPr>
          <p:cNvPr id="8" name="TextBox 7">
            <a:extLst>
              <a:ext uri="{FF2B5EF4-FFF2-40B4-BE49-F238E27FC236}">
                <a16:creationId xmlns:a16="http://schemas.microsoft.com/office/drawing/2014/main" id="{8563AE80-0B31-45B3-889A-783B1F10D2C8}"/>
              </a:ext>
            </a:extLst>
          </p:cNvPr>
          <p:cNvSpPr txBox="1"/>
          <p:nvPr/>
        </p:nvSpPr>
        <p:spPr>
          <a:xfrm>
            <a:off x="994609" y="1164325"/>
            <a:ext cx="10202779" cy="1015663"/>
          </a:xfrm>
          <a:prstGeom prst="rect">
            <a:avLst/>
          </a:prstGeom>
          <a:gradFill flip="none" rotWithShape="1">
            <a:gsLst>
              <a:gs pos="0">
                <a:srgbClr val="3B0076">
                  <a:tint val="66000"/>
                  <a:satMod val="160000"/>
                </a:srgbClr>
              </a:gs>
              <a:gs pos="50000">
                <a:srgbClr val="3B0076">
                  <a:tint val="44500"/>
                  <a:satMod val="160000"/>
                </a:srgbClr>
              </a:gs>
              <a:gs pos="100000">
                <a:srgbClr val="3B0076">
                  <a:tint val="23500"/>
                  <a:satMod val="160000"/>
                </a:srgbClr>
              </a:gs>
            </a:gsLst>
            <a:lin ang="16200000" scaled="1"/>
            <a:tileRect/>
          </a:gradFill>
          <a:ln>
            <a:noFill/>
          </a:ln>
          <a:effectLst>
            <a:softEdge rad="12700"/>
          </a:effectLst>
        </p:spPr>
        <p:txBody>
          <a:bodyPr wrap="square" rtlCol="0">
            <a:spAutoFit/>
          </a:bodyPr>
          <a:lstStyle/>
          <a:p>
            <a:r>
              <a:rPr lang="en-US" dirty="0"/>
              <a:t> </a:t>
            </a:r>
            <a:r>
              <a:rPr lang="en-US" sz="2000" b="1" i="1" dirty="0">
                <a:solidFill>
                  <a:srgbClr val="333F50"/>
                </a:solidFill>
                <a:latin typeface="Franklin Gothic Book" panose="020B0503020102020204" pitchFamily="34" charset="0"/>
              </a:rPr>
              <a:t>CSAs</a:t>
            </a:r>
            <a:r>
              <a:rPr lang="en-US" sz="2000" b="1" i="1" spc="-2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include</a:t>
            </a:r>
            <a:r>
              <a:rPr lang="en-US" sz="2000" b="1" i="1" spc="-5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all</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University</a:t>
            </a:r>
            <a:r>
              <a:rPr lang="en-US" sz="2000" b="1" i="1" spc="-45" dirty="0">
                <a:solidFill>
                  <a:srgbClr val="333F50"/>
                </a:solidFill>
                <a:latin typeface="Franklin Gothic Book" panose="020B0503020102020204" pitchFamily="34" charset="0"/>
              </a:rPr>
              <a:t> </a:t>
            </a:r>
            <a:r>
              <a:rPr lang="en-US" sz="2000" b="1" i="1" spc="-20" dirty="0">
                <a:solidFill>
                  <a:srgbClr val="333F50"/>
                </a:solidFill>
                <a:latin typeface="Franklin Gothic Book" panose="020B0503020102020204" pitchFamily="34" charset="0"/>
              </a:rPr>
              <a:t>faculty,</a:t>
            </a:r>
            <a:r>
              <a:rPr lang="en-US" sz="2000" b="1" i="1" spc="-45" dirty="0">
                <a:solidFill>
                  <a:srgbClr val="333F50"/>
                </a:solidFill>
                <a:latin typeface="Franklin Gothic Book" panose="020B0503020102020204" pitchFamily="34" charset="0"/>
              </a:rPr>
              <a:t> </a:t>
            </a:r>
            <a:r>
              <a:rPr lang="en-US" sz="2000" b="1" i="1" spc="-20" dirty="0">
                <a:solidFill>
                  <a:srgbClr val="333F50"/>
                </a:solidFill>
                <a:latin typeface="Franklin Gothic Book" panose="020B0503020102020204" pitchFamily="34" charset="0"/>
              </a:rPr>
              <a:t>staff,</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and</a:t>
            </a:r>
            <a:r>
              <a:rPr lang="en-US" sz="2000" b="1" i="1" spc="-35" dirty="0">
                <a:solidFill>
                  <a:srgbClr val="333F50"/>
                </a:solidFill>
                <a:latin typeface="Franklin Gothic Book" panose="020B0503020102020204" pitchFamily="34" charset="0"/>
              </a:rPr>
              <a:t> </a:t>
            </a:r>
            <a:r>
              <a:rPr lang="en-US" sz="2000" b="1" i="1" spc="-10" dirty="0">
                <a:solidFill>
                  <a:srgbClr val="333F50"/>
                </a:solidFill>
                <a:latin typeface="Franklin Gothic Book" panose="020B0503020102020204" pitchFamily="34" charset="0"/>
              </a:rPr>
              <a:t>contractors</a:t>
            </a:r>
            <a:r>
              <a:rPr lang="en-US" sz="2000" b="1" i="1" spc="-2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who</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are</a:t>
            </a:r>
            <a:r>
              <a:rPr lang="en-US" sz="2000" b="1" i="1" spc="-15" dirty="0">
                <a:solidFill>
                  <a:srgbClr val="333F50"/>
                </a:solidFill>
                <a:latin typeface="Franklin Gothic Book" panose="020B0503020102020204" pitchFamily="34" charset="0"/>
              </a:rPr>
              <a:t> </a:t>
            </a:r>
            <a:r>
              <a:rPr lang="en-US" sz="2000" b="1" i="1" spc="-25" dirty="0">
                <a:solidFill>
                  <a:srgbClr val="333F50"/>
                </a:solidFill>
                <a:latin typeface="Franklin Gothic Book" panose="020B0503020102020204" pitchFamily="34" charset="0"/>
              </a:rPr>
              <a:t>not </a:t>
            </a:r>
            <a:r>
              <a:rPr lang="en-US" sz="2000" b="1" i="1" spc="-10" dirty="0">
                <a:solidFill>
                  <a:srgbClr val="333F50"/>
                </a:solidFill>
                <a:latin typeface="Franklin Gothic Book" panose="020B0503020102020204" pitchFamily="34" charset="0"/>
              </a:rPr>
              <a:t>Pastoral</a:t>
            </a:r>
            <a:r>
              <a:rPr lang="en-US" sz="2000" b="1" i="1" spc="-7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Counselors</a:t>
            </a:r>
            <a:r>
              <a:rPr lang="en-US" sz="2000" b="1" i="1" spc="-5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or</a:t>
            </a:r>
            <a:r>
              <a:rPr lang="en-US" sz="2000" b="1" i="1" spc="-5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Professional</a:t>
            </a:r>
            <a:r>
              <a:rPr lang="en-US" sz="2000" b="1" i="1" spc="-6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Counselors.</a:t>
            </a:r>
            <a:r>
              <a:rPr lang="en-US" sz="2000" b="1" i="1" spc="-55" dirty="0">
                <a:solidFill>
                  <a:srgbClr val="333F50"/>
                </a:solidFill>
                <a:latin typeface="Franklin Gothic Book" panose="020B0503020102020204" pitchFamily="34" charset="0"/>
              </a:rPr>
              <a:t> </a:t>
            </a:r>
            <a:r>
              <a:rPr lang="en-US" sz="2000" b="1" i="1" spc="-10" dirty="0">
                <a:solidFill>
                  <a:srgbClr val="333F50"/>
                </a:solidFill>
                <a:latin typeface="Franklin Gothic Book" panose="020B0503020102020204" pitchFamily="34" charset="0"/>
              </a:rPr>
              <a:t>Additionally,</a:t>
            </a:r>
            <a:r>
              <a:rPr lang="en-US" sz="2000" b="1" i="1" spc="-8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all</a:t>
            </a:r>
            <a:r>
              <a:rPr lang="en-US" sz="2000" b="1" i="1" spc="-50" dirty="0">
                <a:solidFill>
                  <a:srgbClr val="333F50"/>
                </a:solidFill>
                <a:latin typeface="Franklin Gothic Book" panose="020B0503020102020204" pitchFamily="34" charset="0"/>
              </a:rPr>
              <a:t> </a:t>
            </a:r>
            <a:r>
              <a:rPr lang="en-US" sz="2000" b="1" i="1" spc="-10" dirty="0">
                <a:solidFill>
                  <a:srgbClr val="333F50"/>
                </a:solidFill>
                <a:latin typeface="Franklin Gothic Book" panose="020B0503020102020204" pitchFamily="34" charset="0"/>
              </a:rPr>
              <a:t>students </a:t>
            </a:r>
            <a:r>
              <a:rPr lang="en-US" sz="2000" b="1" i="1" dirty="0">
                <a:solidFill>
                  <a:srgbClr val="333F50"/>
                </a:solidFill>
                <a:latin typeface="Franklin Gothic Book" panose="020B0503020102020204" pitchFamily="34" charset="0"/>
              </a:rPr>
              <a:t>fulfilling</a:t>
            </a:r>
            <a:r>
              <a:rPr lang="en-US" sz="2000" b="1" i="1" spc="-6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duties</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requiring</a:t>
            </a:r>
            <a:r>
              <a:rPr lang="en-US" sz="2000" b="1" i="1" spc="-3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them</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to</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take</a:t>
            </a:r>
            <a:r>
              <a:rPr lang="en-US" sz="2000" b="1" i="1" spc="-2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action</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or</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respond</a:t>
            </a:r>
            <a:r>
              <a:rPr lang="en-US" sz="2000" b="1" i="1" spc="-2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to</a:t>
            </a:r>
            <a:r>
              <a:rPr lang="en-US" sz="2000" b="1" i="1" spc="-40" dirty="0">
                <a:solidFill>
                  <a:srgbClr val="333F50"/>
                </a:solidFill>
                <a:latin typeface="Franklin Gothic Book" panose="020B0503020102020204" pitchFamily="34" charset="0"/>
              </a:rPr>
              <a:t> </a:t>
            </a:r>
            <a:r>
              <a:rPr lang="en-US" sz="2000" b="1" i="1" spc="-10" dirty="0">
                <a:solidFill>
                  <a:srgbClr val="333F50"/>
                </a:solidFill>
                <a:latin typeface="Franklin Gothic Book" panose="020B0503020102020204" pitchFamily="34" charset="0"/>
              </a:rPr>
              <a:t>particular </a:t>
            </a:r>
            <a:r>
              <a:rPr lang="en-US" sz="2000" b="1" i="1" dirty="0">
                <a:solidFill>
                  <a:srgbClr val="333F50"/>
                </a:solidFill>
                <a:latin typeface="Franklin Gothic Book" panose="020B0503020102020204" pitchFamily="34" charset="0"/>
              </a:rPr>
              <a:t>issues</a:t>
            </a:r>
            <a:r>
              <a:rPr lang="en-US" sz="2000" b="1" i="1" spc="-3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on</a:t>
            </a:r>
            <a:r>
              <a:rPr lang="en-US" sz="2000" b="1" i="1" spc="-1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behalf</a:t>
            </a:r>
            <a:r>
              <a:rPr lang="en-US" sz="2000" b="1" i="1" spc="-2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of</a:t>
            </a:r>
            <a:r>
              <a:rPr lang="en-US" sz="2000" b="1" i="1" spc="-1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the</a:t>
            </a:r>
            <a:r>
              <a:rPr lang="en-US" sz="2000" b="1" i="1" spc="-30"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institution</a:t>
            </a:r>
            <a:r>
              <a:rPr lang="en-US" sz="2000" b="1" i="1" spc="-5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(e.g.,</a:t>
            </a:r>
            <a:r>
              <a:rPr lang="en-US" sz="2000" b="1" i="1" spc="-1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Resident</a:t>
            </a:r>
            <a:r>
              <a:rPr lang="en-US" sz="2000" b="1" i="1" spc="-45" dirty="0">
                <a:solidFill>
                  <a:srgbClr val="333F50"/>
                </a:solidFill>
                <a:latin typeface="Franklin Gothic Book" panose="020B0503020102020204" pitchFamily="34" charset="0"/>
              </a:rPr>
              <a:t> </a:t>
            </a:r>
            <a:r>
              <a:rPr lang="en-US" sz="2000" b="1" i="1" dirty="0">
                <a:solidFill>
                  <a:srgbClr val="333F50"/>
                </a:solidFill>
                <a:latin typeface="Franklin Gothic Book" panose="020B0503020102020204" pitchFamily="34" charset="0"/>
              </a:rPr>
              <a:t>Advisors)  </a:t>
            </a:r>
          </a:p>
        </p:txBody>
      </p:sp>
    </p:spTree>
    <p:extLst>
      <p:ext uri="{BB962C8B-B14F-4D97-AF65-F5344CB8AC3E}">
        <p14:creationId xmlns:p14="http://schemas.microsoft.com/office/powerpoint/2010/main" val="236393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D4296-6AFD-494F-9A04-6AE2C51B6296}"/>
              </a:ext>
            </a:extLst>
          </p:cNvPr>
          <p:cNvPicPr>
            <a:picLocks noChangeAspect="1"/>
          </p:cNvPicPr>
          <p:nvPr/>
        </p:nvPicPr>
        <p:blipFill>
          <a:blip r:embed="rId2">
            <a:alphaModFix amt="35000"/>
          </a:blip>
          <a:stretch>
            <a:fillRect/>
          </a:stretch>
        </p:blipFill>
        <p:spPr>
          <a:xfrm>
            <a:off x="0" y="199506"/>
            <a:ext cx="12192000" cy="6084916"/>
          </a:xfrm>
          <a:prstGeom prst="rect">
            <a:avLst/>
          </a:prstGeom>
        </p:spPr>
      </p:pic>
      <p:sp>
        <p:nvSpPr>
          <p:cNvPr id="2" name="Title 1">
            <a:extLst>
              <a:ext uri="{FF2B5EF4-FFF2-40B4-BE49-F238E27FC236}">
                <a16:creationId xmlns:a16="http://schemas.microsoft.com/office/drawing/2014/main" id="{ADAF8544-45E2-F346-8BC5-163F14707C17}"/>
              </a:ext>
            </a:extLst>
          </p:cNvPr>
          <p:cNvSpPr>
            <a:spLocks noGrp="1"/>
          </p:cNvSpPr>
          <p:nvPr>
            <p:ph type="title"/>
          </p:nvPr>
        </p:nvSpPr>
        <p:spPr/>
        <p:txBody>
          <a:bodyPr>
            <a:normAutofit/>
          </a:bodyPr>
          <a:lstStyle/>
          <a:p>
            <a:br>
              <a:rPr lang="en-US" sz="3600" b="1" dirty="0">
                <a:solidFill>
                  <a:schemeClr val="tx2">
                    <a:lumMod val="75000"/>
                  </a:schemeClr>
                </a:solidFill>
                <a:effectLst>
                  <a:outerShdw blurRad="38100" dist="38100" dir="2700000" algn="tl">
                    <a:srgbClr val="000000">
                      <a:alpha val="43137"/>
                    </a:srgbClr>
                  </a:outerShdw>
                </a:effectLst>
              </a:rPr>
            </a:br>
            <a:endParaRPr lang="en-US" dirty="0"/>
          </a:p>
        </p:txBody>
      </p:sp>
      <p:sp>
        <p:nvSpPr>
          <p:cNvPr id="7" name="object 3">
            <a:extLst>
              <a:ext uri="{FF2B5EF4-FFF2-40B4-BE49-F238E27FC236}">
                <a16:creationId xmlns:a16="http://schemas.microsoft.com/office/drawing/2014/main" id="{0BC202DD-E550-4D8E-B94F-3B4B748BA7B2}"/>
              </a:ext>
            </a:extLst>
          </p:cNvPr>
          <p:cNvSpPr txBox="1">
            <a:spLocks/>
          </p:cNvSpPr>
          <p:nvPr/>
        </p:nvSpPr>
        <p:spPr>
          <a:xfrm>
            <a:off x="314350" y="627146"/>
            <a:ext cx="8284209" cy="51371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3600" b="0" i="0" kern="1200">
                <a:solidFill>
                  <a:schemeClr val="tx1"/>
                </a:solidFill>
                <a:latin typeface="Rockwell" panose="02060603020205020403" pitchFamily="18" charset="77"/>
                <a:ea typeface="+mj-ea"/>
                <a:cs typeface="+mj-cs"/>
              </a:defRPr>
            </a:lvl1pPr>
          </a:lstStyle>
          <a:p>
            <a:pPr marL="157480">
              <a:lnSpc>
                <a:spcPct val="100000"/>
              </a:lnSpc>
              <a:spcBef>
                <a:spcPts val="105"/>
              </a:spcBef>
            </a:pPr>
            <a:r>
              <a:rPr lang="en-US" dirty="0"/>
              <a:t>CSA</a:t>
            </a:r>
            <a:r>
              <a:rPr lang="en-US" spc="-15" dirty="0"/>
              <a:t> </a:t>
            </a:r>
            <a:r>
              <a:rPr lang="en-US" dirty="0"/>
              <a:t>TRAINING</a:t>
            </a:r>
            <a:r>
              <a:rPr lang="en-US" spc="-30" dirty="0"/>
              <a:t> </a:t>
            </a:r>
            <a:r>
              <a:rPr lang="en-US" dirty="0"/>
              <a:t>IN</a:t>
            </a:r>
            <a:r>
              <a:rPr lang="en-US" spc="-5" dirty="0"/>
              <a:t> </a:t>
            </a:r>
            <a:r>
              <a:rPr lang="en-US" dirty="0"/>
              <a:t>ONE</a:t>
            </a:r>
            <a:r>
              <a:rPr lang="en-US" spc="-20" dirty="0"/>
              <a:t> </a:t>
            </a:r>
            <a:r>
              <a:rPr lang="en-US" spc="-10" dirty="0"/>
              <a:t>SENTENCE</a:t>
            </a:r>
          </a:p>
        </p:txBody>
      </p:sp>
      <p:sp>
        <p:nvSpPr>
          <p:cNvPr id="9" name="TextBox 8">
            <a:extLst>
              <a:ext uri="{FF2B5EF4-FFF2-40B4-BE49-F238E27FC236}">
                <a16:creationId xmlns:a16="http://schemas.microsoft.com/office/drawing/2014/main" id="{AF1E5258-7A07-4843-95CA-AB1768112204}"/>
              </a:ext>
            </a:extLst>
          </p:cNvPr>
          <p:cNvSpPr txBox="1"/>
          <p:nvPr/>
        </p:nvSpPr>
        <p:spPr>
          <a:xfrm>
            <a:off x="1550068" y="2001114"/>
            <a:ext cx="9091863" cy="2308324"/>
          </a:xfrm>
          <a:prstGeom prst="rect">
            <a:avLst/>
          </a:prstGeom>
          <a:solidFill>
            <a:schemeClr val="bg1">
              <a:lumMod val="85000"/>
              <a:alpha val="28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R="48260" algn="just">
              <a:spcBef>
                <a:spcPts val="100"/>
              </a:spcBef>
            </a:pPr>
            <a:r>
              <a:rPr lang="en-US" sz="2400" b="1" i="1" dirty="0">
                <a:solidFill>
                  <a:srgbClr val="333F50"/>
                </a:solidFill>
                <a:latin typeface="Franklin Gothic Book" panose="020B0503020102020204" pitchFamily="34" charset="0"/>
              </a:rPr>
              <a:t>“You</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have</a:t>
            </a:r>
            <a:r>
              <a:rPr lang="en-US" sz="2400" b="1" i="1" spc="-1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been</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designated</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as</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Campus</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Security</a:t>
            </a:r>
            <a:r>
              <a:rPr lang="en-US" sz="2400" b="1" i="1" spc="-25" dirty="0">
                <a:solidFill>
                  <a:srgbClr val="333F50"/>
                </a:solidFill>
                <a:latin typeface="Franklin Gothic Book" panose="020B0503020102020204" pitchFamily="34" charset="0"/>
              </a:rPr>
              <a:t> </a:t>
            </a:r>
            <a:r>
              <a:rPr lang="en-US" sz="2400" b="1" i="1" spc="-10" dirty="0">
                <a:solidFill>
                  <a:srgbClr val="333F50"/>
                </a:solidFill>
                <a:latin typeface="Franklin Gothic Book" panose="020B0503020102020204" pitchFamily="34" charset="0"/>
              </a:rPr>
              <a:t>Authority</a:t>
            </a:r>
            <a:r>
              <a:rPr lang="en-US" sz="2400" b="1" i="1" dirty="0">
                <a:solidFill>
                  <a:srgbClr val="333F50"/>
                </a:solidFill>
                <a:latin typeface="Franklin Gothic Book" panose="020B0503020102020204" pitchFamily="34" charset="0"/>
              </a:rPr>
              <a:t>(CSA);</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this means</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if</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you</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witness,</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learn</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of, or</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hear</a:t>
            </a:r>
            <a:r>
              <a:rPr lang="en-US" sz="2400" b="1" i="1" spc="-1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about</a:t>
            </a:r>
            <a:r>
              <a:rPr lang="en-US" sz="2400" b="1" i="1" spc="-15" dirty="0">
                <a:solidFill>
                  <a:srgbClr val="333F50"/>
                </a:solidFill>
                <a:latin typeface="Franklin Gothic Book" panose="020B0503020102020204" pitchFamily="34" charset="0"/>
              </a:rPr>
              <a:t> </a:t>
            </a:r>
            <a:r>
              <a:rPr lang="en-US" sz="2400" b="1" i="1" spc="-50" dirty="0">
                <a:solidFill>
                  <a:srgbClr val="333F50"/>
                </a:solidFill>
                <a:latin typeface="Franklin Gothic Book" panose="020B0503020102020204" pitchFamily="34" charset="0"/>
              </a:rPr>
              <a:t>a </a:t>
            </a:r>
            <a:r>
              <a:rPr lang="en-US" sz="2400" b="1" i="1" dirty="0">
                <a:solidFill>
                  <a:srgbClr val="333F50"/>
                </a:solidFill>
                <a:latin typeface="Franklin Gothic Book" panose="020B0503020102020204" pitchFamily="34" charset="0"/>
              </a:rPr>
              <a:t>Clery</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Act</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crime,</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you</a:t>
            </a:r>
            <a:r>
              <a:rPr lang="en-US" sz="2400" b="1" i="1" spc="-2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must, as</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soon</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as</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possible, </a:t>
            </a:r>
            <a:r>
              <a:rPr lang="en-US" sz="2400" b="1" i="1" spc="-10" dirty="0">
                <a:solidFill>
                  <a:srgbClr val="333F50"/>
                </a:solidFill>
                <a:latin typeface="Franklin Gothic Book" panose="020B0503020102020204" pitchFamily="34" charset="0"/>
              </a:rPr>
              <a:t>contact </a:t>
            </a:r>
            <a:r>
              <a:rPr lang="en-US" sz="2400" b="1" i="1" dirty="0">
                <a:solidFill>
                  <a:srgbClr val="333F50"/>
                </a:solidFill>
                <a:latin typeface="Franklin Gothic Book" panose="020B0503020102020204" pitchFamily="34" charset="0"/>
              </a:rPr>
              <a:t>James Madison University</a:t>
            </a:r>
            <a:r>
              <a:rPr lang="en-US" sz="2400" b="1" i="1" spc="-2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Police</a:t>
            </a:r>
            <a:r>
              <a:rPr lang="en-US" sz="2400" b="1" i="1" spc="-4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and</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tell</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them</a:t>
            </a:r>
            <a:r>
              <a:rPr lang="en-US" sz="2400" b="1" i="1" spc="-1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what</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happened,</a:t>
            </a:r>
            <a:r>
              <a:rPr lang="en-US" sz="2400" b="1" i="1" spc="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when</a:t>
            </a:r>
            <a:r>
              <a:rPr lang="en-US" sz="2400" b="1" i="1" spc="-20" dirty="0">
                <a:solidFill>
                  <a:srgbClr val="333F50"/>
                </a:solidFill>
                <a:latin typeface="Franklin Gothic Book" panose="020B0503020102020204" pitchFamily="34" charset="0"/>
              </a:rPr>
              <a:t> </a:t>
            </a:r>
            <a:r>
              <a:rPr lang="en-US" sz="2400" b="1" i="1" spc="-25" dirty="0">
                <a:solidFill>
                  <a:srgbClr val="333F50"/>
                </a:solidFill>
                <a:latin typeface="Franklin Gothic Book" panose="020B0503020102020204" pitchFamily="34" charset="0"/>
              </a:rPr>
              <a:t>it </a:t>
            </a:r>
            <a:r>
              <a:rPr lang="en-US" sz="2400" b="1" i="1" dirty="0">
                <a:solidFill>
                  <a:srgbClr val="333F50"/>
                </a:solidFill>
                <a:latin typeface="Franklin Gothic Book" panose="020B0503020102020204" pitchFamily="34" charset="0"/>
              </a:rPr>
              <a:t>happened,</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and</a:t>
            </a:r>
            <a:r>
              <a:rPr lang="en-US" sz="2400" b="1" i="1" spc="-1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where</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it</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happened; you</a:t>
            </a:r>
            <a:r>
              <a:rPr lang="en-US" sz="2400" b="1" i="1" spc="-3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may</a:t>
            </a:r>
            <a:r>
              <a:rPr lang="en-US" sz="2400" b="1" i="1" spc="-2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identify</a:t>
            </a:r>
            <a:r>
              <a:rPr lang="en-US" sz="2400" b="1" i="1" spc="-5" dirty="0">
                <a:solidFill>
                  <a:srgbClr val="333F50"/>
                </a:solidFill>
                <a:latin typeface="Franklin Gothic Book" panose="020B0503020102020204" pitchFamily="34" charset="0"/>
              </a:rPr>
              <a:t> </a:t>
            </a:r>
            <a:r>
              <a:rPr lang="en-US" sz="2400" b="1" i="1" spc="-25" dirty="0">
                <a:solidFill>
                  <a:srgbClr val="333F50"/>
                </a:solidFill>
                <a:latin typeface="Franklin Gothic Book" panose="020B0503020102020204" pitchFamily="34" charset="0"/>
              </a:rPr>
              <a:t>the </a:t>
            </a:r>
            <a:r>
              <a:rPr lang="en-US" sz="2400" b="1" i="1" dirty="0">
                <a:solidFill>
                  <a:srgbClr val="333F50"/>
                </a:solidFill>
                <a:latin typeface="Franklin Gothic Book" panose="020B0503020102020204" pitchFamily="34" charset="0"/>
              </a:rPr>
              <a:t>victim</a:t>
            </a:r>
            <a:r>
              <a:rPr lang="en-US" sz="2400" b="1" i="1" spc="-5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or</a:t>
            </a:r>
            <a:r>
              <a:rPr lang="en-US" sz="2400" b="1" i="1" spc="-3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keep</a:t>
            </a:r>
            <a:r>
              <a:rPr lang="en-US" sz="2400" b="1" i="1" spc="-1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the</a:t>
            </a:r>
            <a:r>
              <a:rPr lang="en-US" sz="2400" b="1" i="1" spc="-20"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victim’s</a:t>
            </a:r>
            <a:r>
              <a:rPr lang="en-US" sz="2400" b="1" i="1" spc="-25" dirty="0">
                <a:solidFill>
                  <a:srgbClr val="333F50"/>
                </a:solidFill>
                <a:latin typeface="Franklin Gothic Book" panose="020B0503020102020204" pitchFamily="34" charset="0"/>
              </a:rPr>
              <a:t> </a:t>
            </a:r>
            <a:r>
              <a:rPr lang="en-US" sz="2400" b="1" i="1" dirty="0">
                <a:solidFill>
                  <a:srgbClr val="333F50"/>
                </a:solidFill>
                <a:latin typeface="Franklin Gothic Book" panose="020B0503020102020204" pitchFamily="34" charset="0"/>
              </a:rPr>
              <a:t>identity</a:t>
            </a:r>
            <a:r>
              <a:rPr lang="en-US" sz="2400" b="1" i="1" spc="5" dirty="0">
                <a:solidFill>
                  <a:srgbClr val="333F50"/>
                </a:solidFill>
                <a:latin typeface="Franklin Gothic Book" panose="020B0503020102020204" pitchFamily="34" charset="0"/>
              </a:rPr>
              <a:t> </a:t>
            </a:r>
            <a:r>
              <a:rPr lang="en-US" sz="2400" b="1" i="1" spc="-10" dirty="0">
                <a:solidFill>
                  <a:srgbClr val="333F50"/>
                </a:solidFill>
                <a:latin typeface="Franklin Gothic Book" panose="020B0503020102020204" pitchFamily="34" charset="0"/>
              </a:rPr>
              <a:t>confidential.”</a:t>
            </a:r>
          </a:p>
        </p:txBody>
      </p:sp>
    </p:spTree>
    <p:extLst>
      <p:ext uri="{BB962C8B-B14F-4D97-AF65-F5344CB8AC3E}">
        <p14:creationId xmlns:p14="http://schemas.microsoft.com/office/powerpoint/2010/main" val="28848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17000"/>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705E-CF00-44BD-801E-11E74B18078B}"/>
              </a:ext>
            </a:extLst>
          </p:cNvPr>
          <p:cNvSpPr>
            <a:spLocks noGrp="1"/>
          </p:cNvSpPr>
          <p:nvPr>
            <p:ph type="title"/>
          </p:nvPr>
        </p:nvSpPr>
        <p:spPr>
          <a:xfrm>
            <a:off x="239683" y="346594"/>
            <a:ext cx="11065626" cy="1325563"/>
          </a:xfrm>
        </p:spPr>
        <p:txBody>
          <a:bodyPr>
            <a:normAutofit/>
          </a:bodyPr>
          <a:lstStyle/>
          <a:p>
            <a:r>
              <a:rPr lang="en-US" sz="3600" dirty="0"/>
              <a:t>“WHAT ARE CLERY ACT CRIMES?”</a:t>
            </a:r>
          </a:p>
        </p:txBody>
      </p:sp>
      <p:sp>
        <p:nvSpPr>
          <p:cNvPr id="5" name="TextBox 4">
            <a:extLst>
              <a:ext uri="{FF2B5EF4-FFF2-40B4-BE49-F238E27FC236}">
                <a16:creationId xmlns:a16="http://schemas.microsoft.com/office/drawing/2014/main" id="{D04BE081-4CBA-41F3-B2AD-BECFEF7461DB}"/>
              </a:ext>
            </a:extLst>
          </p:cNvPr>
          <p:cNvSpPr txBox="1"/>
          <p:nvPr/>
        </p:nvSpPr>
        <p:spPr>
          <a:xfrm>
            <a:off x="886691" y="1397674"/>
            <a:ext cx="2707105" cy="4062651"/>
          </a:xfrm>
          <a:prstGeom prst="rect">
            <a:avLst/>
          </a:prstGeom>
          <a:solidFill>
            <a:srgbClr val="AD9C65">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66370">
              <a:lnSpc>
                <a:spcPct val="100000"/>
              </a:lnSpc>
              <a:spcBef>
                <a:spcPts val="100"/>
              </a:spcBef>
            </a:pPr>
            <a:r>
              <a:rPr lang="en-US" sz="2400" b="1" u="sng" dirty="0">
                <a:solidFill>
                  <a:srgbClr val="333F50"/>
                </a:solidFill>
                <a:uFill>
                  <a:solidFill>
                    <a:srgbClr val="FFFFFF"/>
                  </a:solidFill>
                </a:uFill>
                <a:latin typeface="Franklin Gothic Book" panose="020B0503020102020204" pitchFamily="34" charset="0"/>
                <a:cs typeface="Calibri"/>
              </a:rPr>
              <a:t>Criminal</a:t>
            </a:r>
            <a:r>
              <a:rPr lang="en-US" sz="2400" b="1" u="sng" spc="-40" dirty="0">
                <a:solidFill>
                  <a:srgbClr val="333F50"/>
                </a:solidFill>
                <a:uFill>
                  <a:solidFill>
                    <a:srgbClr val="FFFFFF"/>
                  </a:solidFill>
                </a:uFill>
                <a:latin typeface="Franklin Gothic Book" panose="020B0503020102020204" pitchFamily="34" charset="0"/>
                <a:cs typeface="Calibri"/>
              </a:rPr>
              <a:t> </a:t>
            </a:r>
            <a:r>
              <a:rPr lang="en-US" sz="2400" b="1" u="sng" spc="-10" dirty="0">
                <a:solidFill>
                  <a:srgbClr val="333F50"/>
                </a:solidFill>
                <a:uFill>
                  <a:solidFill>
                    <a:srgbClr val="FFFFFF"/>
                  </a:solidFill>
                </a:uFill>
                <a:latin typeface="Franklin Gothic Book" panose="020B0503020102020204" pitchFamily="34" charset="0"/>
                <a:cs typeface="Calibri"/>
              </a:rPr>
              <a:t>Offenses:</a:t>
            </a:r>
            <a:endParaRPr lang="en-US" sz="2400" b="1" u="sng" dirty="0">
              <a:solidFill>
                <a:srgbClr val="333F50"/>
              </a:solidFill>
              <a:latin typeface="Franklin Gothic Book" panose="020B0503020102020204" pitchFamily="34" charset="0"/>
              <a:cs typeface="Calibri"/>
            </a:endParaRPr>
          </a:p>
          <a:p>
            <a:pPr marL="350520" indent="-338455">
              <a:lnSpc>
                <a:spcPct val="100000"/>
              </a:lnSpc>
              <a:spcBef>
                <a:spcPts val="35"/>
              </a:spcBef>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Homicide</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20" dirty="0">
                <a:solidFill>
                  <a:srgbClr val="333F50"/>
                </a:solidFill>
                <a:latin typeface="Franklin Gothic Book" panose="020B0503020102020204" pitchFamily="34" charset="0"/>
                <a:cs typeface="Calibri"/>
              </a:rPr>
              <a:t>Rape</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Fondling</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Incest</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dirty="0">
                <a:solidFill>
                  <a:srgbClr val="333F50"/>
                </a:solidFill>
                <a:latin typeface="Franklin Gothic Book" panose="020B0503020102020204" pitchFamily="34" charset="0"/>
                <a:cs typeface="Calibri"/>
              </a:rPr>
              <a:t>Statutory</a:t>
            </a:r>
            <a:r>
              <a:rPr lang="en-US" sz="1800" b="1" spc="-65" dirty="0">
                <a:solidFill>
                  <a:srgbClr val="333F50"/>
                </a:solidFill>
                <a:latin typeface="Franklin Gothic Book" panose="020B0503020102020204" pitchFamily="34" charset="0"/>
                <a:cs typeface="Calibri"/>
              </a:rPr>
              <a:t> </a:t>
            </a:r>
            <a:r>
              <a:rPr lang="en-US" sz="1800" b="1" spc="-20" dirty="0">
                <a:solidFill>
                  <a:srgbClr val="333F50"/>
                </a:solidFill>
                <a:latin typeface="Franklin Gothic Book" panose="020B0503020102020204" pitchFamily="34" charset="0"/>
                <a:cs typeface="Calibri"/>
              </a:rPr>
              <a:t>Rape</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Robbery</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Aggravated</a:t>
            </a:r>
            <a:r>
              <a:rPr lang="en-US" sz="1800" b="1" spc="-6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Assault</a:t>
            </a:r>
            <a:endParaRPr lang="en-US" sz="1800" dirty="0">
              <a:solidFill>
                <a:srgbClr val="333F50"/>
              </a:solidFill>
              <a:latin typeface="Franklin Gothic Book" panose="020B0503020102020204" pitchFamily="34" charset="0"/>
              <a:cs typeface="Calibri"/>
            </a:endParaRPr>
          </a:p>
          <a:p>
            <a:pPr marL="350520" indent="-338455">
              <a:lnSpc>
                <a:spcPct val="100000"/>
              </a:lnSpc>
              <a:spcBef>
                <a:spcPts val="5"/>
              </a:spcBef>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Burglary</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dirty="0">
                <a:solidFill>
                  <a:srgbClr val="333F50"/>
                </a:solidFill>
                <a:latin typeface="Franklin Gothic Book" panose="020B0503020102020204" pitchFamily="34" charset="0"/>
                <a:cs typeface="Calibri"/>
              </a:rPr>
              <a:t>Motor</a:t>
            </a:r>
            <a:r>
              <a:rPr lang="en-US" sz="1800" b="1" spc="-3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Vehicle</a:t>
            </a:r>
            <a:r>
              <a:rPr lang="en-US" sz="1800" b="1" spc="-3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Theft</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Arson</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dirty="0">
                <a:solidFill>
                  <a:srgbClr val="333F50"/>
                </a:solidFill>
                <a:latin typeface="Franklin Gothic Book" panose="020B0503020102020204" pitchFamily="34" charset="0"/>
                <a:cs typeface="Calibri"/>
              </a:rPr>
              <a:t>Dating</a:t>
            </a:r>
            <a:r>
              <a:rPr lang="en-US" sz="1800" b="1" spc="-4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Violence</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dirty="0">
                <a:solidFill>
                  <a:srgbClr val="333F50"/>
                </a:solidFill>
                <a:latin typeface="Franklin Gothic Book" panose="020B0503020102020204" pitchFamily="34" charset="0"/>
                <a:cs typeface="Calibri"/>
              </a:rPr>
              <a:t>Domestic</a:t>
            </a:r>
            <a:r>
              <a:rPr lang="en-US" sz="1800" b="1" spc="-7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Violence</a:t>
            </a:r>
            <a:endParaRPr lang="en-US" sz="1800" dirty="0">
              <a:solidFill>
                <a:srgbClr val="333F50"/>
              </a:solidFill>
              <a:latin typeface="Franklin Gothic Book" panose="020B0503020102020204" pitchFamily="34" charset="0"/>
              <a:cs typeface="Calibri"/>
            </a:endParaRPr>
          </a:p>
          <a:p>
            <a:pPr marL="350520" indent="-338455">
              <a:lnSpc>
                <a:spcPct val="100000"/>
              </a:lnSpc>
              <a:buFont typeface="Arial"/>
              <a:buChar char="•"/>
              <a:tabLst>
                <a:tab pos="350520" algn="l"/>
                <a:tab pos="351155" algn="l"/>
              </a:tabLst>
            </a:pPr>
            <a:r>
              <a:rPr lang="en-US" sz="1800" b="1" spc="-10" dirty="0">
                <a:solidFill>
                  <a:srgbClr val="333F50"/>
                </a:solidFill>
                <a:latin typeface="Franklin Gothic Book" panose="020B0503020102020204" pitchFamily="34" charset="0"/>
                <a:cs typeface="Calibri"/>
              </a:rPr>
              <a:t>Stalking</a:t>
            </a:r>
            <a:endParaRPr lang="en-US" dirty="0">
              <a:solidFill>
                <a:srgbClr val="333F50"/>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1CA46999-DA1E-495E-BB4C-1982EB7CEF87}"/>
              </a:ext>
            </a:extLst>
          </p:cNvPr>
          <p:cNvSpPr txBox="1"/>
          <p:nvPr/>
        </p:nvSpPr>
        <p:spPr>
          <a:xfrm>
            <a:off x="4317331" y="1379829"/>
            <a:ext cx="6264442" cy="2980303"/>
          </a:xfrm>
          <a:prstGeom prst="rect">
            <a:avLst/>
          </a:prstGeom>
          <a:solidFill>
            <a:srgbClr val="AD9C65">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700">
              <a:lnSpc>
                <a:spcPct val="100000"/>
              </a:lnSpc>
              <a:spcBef>
                <a:spcPts val="100"/>
              </a:spcBef>
            </a:pPr>
            <a:r>
              <a:rPr lang="en-US" sz="2400" b="1" u="sng" dirty="0">
                <a:solidFill>
                  <a:srgbClr val="333F50"/>
                </a:solidFill>
                <a:uFill>
                  <a:solidFill>
                    <a:srgbClr val="FFFFFF"/>
                  </a:solidFill>
                </a:uFill>
                <a:latin typeface="Franklin Gothic Book" panose="020B0503020102020204" pitchFamily="34" charset="0"/>
                <a:cs typeface="Calibri"/>
              </a:rPr>
              <a:t>Hate</a:t>
            </a:r>
            <a:r>
              <a:rPr lang="en-US" sz="2400" b="1" u="sng" spc="-60" dirty="0">
                <a:solidFill>
                  <a:srgbClr val="333F50"/>
                </a:solidFill>
                <a:uFill>
                  <a:solidFill>
                    <a:srgbClr val="FFFFFF"/>
                  </a:solidFill>
                </a:uFill>
                <a:latin typeface="Franklin Gothic Book" panose="020B0503020102020204" pitchFamily="34" charset="0"/>
                <a:cs typeface="Calibri"/>
              </a:rPr>
              <a:t> </a:t>
            </a:r>
            <a:r>
              <a:rPr lang="en-US" sz="2400" b="1" u="sng" spc="-10" dirty="0">
                <a:solidFill>
                  <a:srgbClr val="333F50"/>
                </a:solidFill>
                <a:uFill>
                  <a:solidFill>
                    <a:srgbClr val="FFFFFF"/>
                  </a:solidFill>
                </a:uFill>
                <a:latin typeface="Franklin Gothic Book" panose="020B0503020102020204" pitchFamily="34" charset="0"/>
                <a:cs typeface="Calibri"/>
              </a:rPr>
              <a:t>Crimes:</a:t>
            </a:r>
          </a:p>
          <a:p>
            <a:pPr marL="299085" marR="18415" indent="-287020">
              <a:lnSpc>
                <a:spcPct val="100000"/>
              </a:lnSpc>
              <a:spcBef>
                <a:spcPts val="95"/>
              </a:spcBef>
              <a:buFont typeface="Arial"/>
              <a:buChar char="•"/>
              <a:tabLst>
                <a:tab pos="299085" algn="l"/>
                <a:tab pos="299720" algn="l"/>
              </a:tabLst>
            </a:pPr>
            <a:r>
              <a:rPr lang="en-US" sz="1800" b="1" spc="-10" dirty="0">
                <a:solidFill>
                  <a:srgbClr val="333F50"/>
                </a:solidFill>
                <a:latin typeface="Franklin Gothic Book" panose="020B0503020102020204" pitchFamily="34" charset="0"/>
                <a:cs typeface="Calibri"/>
              </a:rPr>
              <a:t>Motivated</a:t>
            </a:r>
            <a:r>
              <a:rPr lang="en-US" sz="1800" b="1" spc="-3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in</a:t>
            </a:r>
            <a:r>
              <a:rPr lang="en-US" sz="1800" b="1" spc="-3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whole</a:t>
            </a:r>
            <a:r>
              <a:rPr lang="en-US" sz="1800" b="1" spc="-3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or</a:t>
            </a:r>
            <a:r>
              <a:rPr lang="en-US" sz="1800" b="1" spc="-3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part</a:t>
            </a:r>
            <a:r>
              <a:rPr lang="en-US" sz="1800" b="1" spc="-2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by</a:t>
            </a:r>
            <a:r>
              <a:rPr lang="en-US" sz="1800" b="1" spc="-1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hate</a:t>
            </a:r>
            <a:r>
              <a:rPr lang="en-US" sz="1800" b="1" spc="-3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or</a:t>
            </a:r>
            <a:r>
              <a:rPr lang="en-US" sz="1800" b="1" spc="-35"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bias</a:t>
            </a:r>
            <a:r>
              <a:rPr lang="en-US" sz="1800" b="1" spc="-3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(race, </a:t>
            </a:r>
            <a:r>
              <a:rPr lang="en-US" sz="1800" b="1" spc="-25" dirty="0">
                <a:solidFill>
                  <a:srgbClr val="333F50"/>
                </a:solidFill>
                <a:latin typeface="Franklin Gothic Book" panose="020B0503020102020204" pitchFamily="34" charset="0"/>
                <a:cs typeface="Calibri"/>
              </a:rPr>
              <a:t>gender,</a:t>
            </a:r>
            <a:r>
              <a:rPr lang="en-US" sz="1800" b="1" spc="-1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gender</a:t>
            </a:r>
            <a:r>
              <a:rPr lang="en-US" sz="1800" b="1" spc="-20" dirty="0">
                <a:solidFill>
                  <a:srgbClr val="333F50"/>
                </a:solidFill>
                <a:latin typeface="Franklin Gothic Book" panose="020B0503020102020204" pitchFamily="34" charset="0"/>
                <a:cs typeface="Calibri"/>
              </a:rPr>
              <a:t> identity,</a:t>
            </a:r>
            <a:r>
              <a:rPr lang="en-US" sz="1800" b="1" spc="-3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religion,</a:t>
            </a:r>
            <a:r>
              <a:rPr lang="en-US" sz="1800" b="1" spc="-3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ethnicity, disability,</a:t>
            </a:r>
            <a:r>
              <a:rPr lang="en-US" sz="1800" b="1" spc="-5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sexual</a:t>
            </a:r>
            <a:r>
              <a:rPr lang="en-US" sz="1800" b="1" spc="-5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orientation,</a:t>
            </a:r>
            <a:r>
              <a:rPr lang="en-US" sz="1800" b="1" spc="-5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national</a:t>
            </a:r>
            <a:r>
              <a:rPr lang="en-US" sz="1800" b="1" spc="-5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origin)</a:t>
            </a:r>
            <a:endParaRPr lang="en-US" sz="1800" dirty="0">
              <a:solidFill>
                <a:srgbClr val="333F50"/>
              </a:solidFill>
              <a:latin typeface="Franklin Gothic Book" panose="020B0503020102020204" pitchFamily="34" charset="0"/>
              <a:cs typeface="Calibri"/>
            </a:endParaRPr>
          </a:p>
          <a:p>
            <a:pPr marL="299085" indent="-287020">
              <a:lnSpc>
                <a:spcPct val="100000"/>
              </a:lnSpc>
              <a:buFont typeface="Arial"/>
              <a:buChar char="•"/>
              <a:tabLst>
                <a:tab pos="299085" algn="l"/>
                <a:tab pos="299720" algn="l"/>
              </a:tabLst>
            </a:pPr>
            <a:r>
              <a:rPr lang="en-US" sz="1800" b="1" dirty="0">
                <a:solidFill>
                  <a:srgbClr val="333F50"/>
                </a:solidFill>
                <a:latin typeface="Franklin Gothic Book" panose="020B0503020102020204" pitchFamily="34" charset="0"/>
                <a:cs typeface="Calibri"/>
              </a:rPr>
              <a:t>All</a:t>
            </a:r>
            <a:r>
              <a:rPr lang="en-US" sz="1800" b="1" spc="-6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criminal</a:t>
            </a:r>
            <a:r>
              <a:rPr lang="en-US" sz="1800" b="1" spc="-50" dirty="0">
                <a:solidFill>
                  <a:srgbClr val="333F50"/>
                </a:solidFill>
                <a:latin typeface="Franklin Gothic Book" panose="020B0503020102020204" pitchFamily="34" charset="0"/>
                <a:cs typeface="Calibri"/>
              </a:rPr>
              <a:t> </a:t>
            </a:r>
            <a:r>
              <a:rPr lang="en-US" sz="1800" b="1" dirty="0">
                <a:solidFill>
                  <a:srgbClr val="333F50"/>
                </a:solidFill>
                <a:latin typeface="Franklin Gothic Book" panose="020B0503020102020204" pitchFamily="34" charset="0"/>
                <a:cs typeface="Calibri"/>
              </a:rPr>
              <a:t>offenses</a:t>
            </a:r>
            <a:r>
              <a:rPr lang="en-US" sz="1800" b="1" spc="-35"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previously</a:t>
            </a:r>
            <a:r>
              <a:rPr lang="en-US" sz="1800" b="1" spc="-3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mentioned,</a:t>
            </a:r>
            <a:r>
              <a:rPr lang="en-US" sz="1800" b="1" spc="-50" dirty="0">
                <a:solidFill>
                  <a:srgbClr val="333F50"/>
                </a:solidFill>
                <a:latin typeface="Franklin Gothic Book" panose="020B0503020102020204" pitchFamily="34" charset="0"/>
                <a:cs typeface="Calibri"/>
              </a:rPr>
              <a:t> </a:t>
            </a:r>
            <a:r>
              <a:rPr lang="en-US" sz="1800" b="1" spc="-10" dirty="0">
                <a:solidFill>
                  <a:srgbClr val="333F50"/>
                </a:solidFill>
                <a:latin typeface="Franklin Gothic Book" panose="020B0503020102020204" pitchFamily="34" charset="0"/>
                <a:cs typeface="Calibri"/>
              </a:rPr>
              <a:t>plus:</a:t>
            </a:r>
          </a:p>
          <a:p>
            <a:pPr marL="751840" lvl="1" indent="-281940">
              <a:spcBef>
                <a:spcPts val="95"/>
              </a:spcBef>
              <a:buFont typeface="Arial"/>
              <a:buChar char="•"/>
              <a:tabLst>
                <a:tab pos="294005" algn="l"/>
                <a:tab pos="294640" algn="l"/>
              </a:tabLst>
            </a:pPr>
            <a:r>
              <a:rPr lang="en-US" b="1" spc="-10" dirty="0">
                <a:solidFill>
                  <a:srgbClr val="333F50"/>
                </a:solidFill>
                <a:latin typeface="Franklin Gothic Book" panose="020B0503020102020204" pitchFamily="34" charset="0"/>
                <a:cs typeface="Calibri"/>
              </a:rPr>
              <a:t>Larceny/theft</a:t>
            </a:r>
            <a:endParaRPr lang="en-US" dirty="0">
              <a:solidFill>
                <a:srgbClr val="333F50"/>
              </a:solidFill>
              <a:latin typeface="Franklin Gothic Book" panose="020B0503020102020204" pitchFamily="34" charset="0"/>
              <a:cs typeface="Calibri"/>
            </a:endParaRPr>
          </a:p>
          <a:p>
            <a:pPr marL="751840" lvl="1" indent="-281940">
              <a:buFont typeface="Arial"/>
              <a:buChar char="•"/>
              <a:tabLst>
                <a:tab pos="294005" algn="l"/>
                <a:tab pos="294640" algn="l"/>
              </a:tabLst>
            </a:pPr>
            <a:r>
              <a:rPr lang="en-US" b="1" dirty="0">
                <a:solidFill>
                  <a:srgbClr val="333F50"/>
                </a:solidFill>
                <a:latin typeface="Franklin Gothic Book" panose="020B0503020102020204" pitchFamily="34" charset="0"/>
                <a:cs typeface="Calibri"/>
              </a:rPr>
              <a:t>Simple</a:t>
            </a:r>
            <a:r>
              <a:rPr lang="en-US" b="1" spc="-50"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assault</a:t>
            </a:r>
            <a:endParaRPr lang="en-US" dirty="0">
              <a:solidFill>
                <a:srgbClr val="333F50"/>
              </a:solidFill>
              <a:latin typeface="Franklin Gothic Book" panose="020B0503020102020204" pitchFamily="34" charset="0"/>
              <a:cs typeface="Calibri"/>
            </a:endParaRPr>
          </a:p>
          <a:p>
            <a:pPr marL="751840" lvl="1" indent="-281940">
              <a:buFont typeface="Arial"/>
              <a:buChar char="•"/>
              <a:tabLst>
                <a:tab pos="294005" algn="l"/>
                <a:tab pos="294640" algn="l"/>
              </a:tabLst>
            </a:pPr>
            <a:r>
              <a:rPr lang="en-US" b="1" spc="-10" dirty="0">
                <a:solidFill>
                  <a:srgbClr val="333F50"/>
                </a:solidFill>
                <a:latin typeface="Franklin Gothic Book" panose="020B0503020102020204" pitchFamily="34" charset="0"/>
                <a:cs typeface="Calibri"/>
              </a:rPr>
              <a:t>Destruction/damage/vandalism</a:t>
            </a:r>
            <a:endParaRPr lang="en-US" dirty="0">
              <a:solidFill>
                <a:srgbClr val="333F50"/>
              </a:solidFill>
              <a:latin typeface="Franklin Gothic Book" panose="020B0503020102020204" pitchFamily="34" charset="0"/>
              <a:cs typeface="Calibri"/>
            </a:endParaRPr>
          </a:p>
          <a:p>
            <a:pPr marL="751840" lvl="1" indent="-281940">
              <a:spcBef>
                <a:spcPts val="5"/>
              </a:spcBef>
              <a:buFont typeface="Arial"/>
              <a:buChar char="•"/>
              <a:tabLst>
                <a:tab pos="294005" algn="l"/>
                <a:tab pos="294640" algn="l"/>
              </a:tabLst>
            </a:pPr>
            <a:r>
              <a:rPr lang="en-US" b="1" spc="-10" dirty="0">
                <a:solidFill>
                  <a:srgbClr val="333F50"/>
                </a:solidFill>
                <a:latin typeface="Franklin Gothic Book" panose="020B0503020102020204" pitchFamily="34" charset="0"/>
                <a:cs typeface="Calibri"/>
              </a:rPr>
              <a:t>Intimidation</a:t>
            </a:r>
            <a:endParaRPr lang="en-US" dirty="0">
              <a:solidFill>
                <a:srgbClr val="333F50"/>
              </a:solidFill>
              <a:latin typeface="Franklin Gothic Book" panose="020B0503020102020204" pitchFamily="34" charset="0"/>
              <a:cs typeface="Calibri"/>
            </a:endParaRPr>
          </a:p>
          <a:p>
            <a:pPr marL="751840" lvl="1" indent="-281940">
              <a:buFont typeface="Arial"/>
              <a:buChar char="•"/>
              <a:tabLst>
                <a:tab pos="294005" algn="l"/>
                <a:tab pos="294640" algn="l"/>
              </a:tabLst>
            </a:pPr>
            <a:r>
              <a:rPr lang="en-US" b="1" dirty="0">
                <a:solidFill>
                  <a:srgbClr val="333F50"/>
                </a:solidFill>
                <a:latin typeface="Franklin Gothic Book" panose="020B0503020102020204" pitchFamily="34" charset="0"/>
                <a:cs typeface="Calibri"/>
              </a:rPr>
              <a:t>Any</a:t>
            </a:r>
            <a:r>
              <a:rPr lang="en-US" b="1" spc="-40" dirty="0">
                <a:solidFill>
                  <a:srgbClr val="333F50"/>
                </a:solidFill>
                <a:latin typeface="Franklin Gothic Book" panose="020B0503020102020204" pitchFamily="34" charset="0"/>
                <a:cs typeface="Calibri"/>
              </a:rPr>
              <a:t> </a:t>
            </a:r>
            <a:r>
              <a:rPr lang="en-US" b="1" dirty="0">
                <a:solidFill>
                  <a:srgbClr val="333F50"/>
                </a:solidFill>
                <a:latin typeface="Franklin Gothic Book" panose="020B0503020102020204" pitchFamily="34" charset="0"/>
                <a:cs typeface="Calibri"/>
              </a:rPr>
              <a:t>crime</a:t>
            </a:r>
            <a:r>
              <a:rPr lang="en-US" b="1" spc="-35"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involving</a:t>
            </a:r>
            <a:r>
              <a:rPr lang="en-US" b="1" spc="-35" dirty="0">
                <a:solidFill>
                  <a:srgbClr val="333F50"/>
                </a:solidFill>
                <a:latin typeface="Franklin Gothic Book" panose="020B0503020102020204" pitchFamily="34" charset="0"/>
                <a:cs typeface="Calibri"/>
              </a:rPr>
              <a:t> </a:t>
            </a:r>
            <a:r>
              <a:rPr lang="en-US" b="1" dirty="0">
                <a:solidFill>
                  <a:srgbClr val="333F50"/>
                </a:solidFill>
                <a:latin typeface="Franklin Gothic Book" panose="020B0503020102020204" pitchFamily="34" charset="0"/>
                <a:cs typeface="Calibri"/>
              </a:rPr>
              <a:t>bodily</a:t>
            </a:r>
            <a:r>
              <a:rPr lang="en-US" b="1" spc="-35"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injury</a:t>
            </a:r>
            <a:endParaRPr lang="en-US" dirty="0">
              <a:solidFill>
                <a:srgbClr val="333F50"/>
              </a:solidFill>
              <a:latin typeface="Franklin Gothic Book" panose="020B0503020102020204" pitchFamily="34" charset="0"/>
              <a:cs typeface="Calibri"/>
            </a:endParaRPr>
          </a:p>
        </p:txBody>
      </p:sp>
      <p:sp>
        <p:nvSpPr>
          <p:cNvPr id="9" name="TextBox 8">
            <a:extLst>
              <a:ext uri="{FF2B5EF4-FFF2-40B4-BE49-F238E27FC236}">
                <a16:creationId xmlns:a16="http://schemas.microsoft.com/office/drawing/2014/main" id="{F6861CD4-F623-4AE8-B23C-87E1E4BE4C01}"/>
              </a:ext>
            </a:extLst>
          </p:cNvPr>
          <p:cNvSpPr txBox="1"/>
          <p:nvPr/>
        </p:nvSpPr>
        <p:spPr>
          <a:xfrm>
            <a:off x="4317331" y="4580364"/>
            <a:ext cx="6264442" cy="1305486"/>
          </a:xfrm>
          <a:prstGeom prst="rect">
            <a:avLst/>
          </a:prstGeom>
          <a:solidFill>
            <a:srgbClr val="AD9C65">
              <a:alpha val="28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12700">
              <a:lnSpc>
                <a:spcPct val="100000"/>
              </a:lnSpc>
              <a:spcBef>
                <a:spcPts val="100"/>
              </a:spcBef>
            </a:pPr>
            <a:r>
              <a:rPr lang="en-US" sz="2400" b="1" u="sng" dirty="0">
                <a:solidFill>
                  <a:srgbClr val="333F50"/>
                </a:solidFill>
                <a:uFill>
                  <a:solidFill>
                    <a:srgbClr val="FFFFFF"/>
                  </a:solidFill>
                </a:uFill>
                <a:latin typeface="Franklin Gothic Book" panose="020B0503020102020204" pitchFamily="34" charset="0"/>
                <a:cs typeface="Calibri"/>
              </a:rPr>
              <a:t>Arrests</a:t>
            </a:r>
            <a:r>
              <a:rPr lang="en-US" sz="2400" b="1" u="sng" spc="-40" dirty="0">
                <a:solidFill>
                  <a:srgbClr val="333F50"/>
                </a:solidFill>
                <a:uFill>
                  <a:solidFill>
                    <a:srgbClr val="FFFFFF"/>
                  </a:solidFill>
                </a:uFill>
                <a:latin typeface="Franklin Gothic Book" panose="020B0503020102020204" pitchFamily="34" charset="0"/>
                <a:cs typeface="Calibri"/>
              </a:rPr>
              <a:t> </a:t>
            </a:r>
            <a:r>
              <a:rPr lang="en-US" sz="2400" b="1" u="sng" dirty="0">
                <a:solidFill>
                  <a:srgbClr val="333F50"/>
                </a:solidFill>
                <a:uFill>
                  <a:solidFill>
                    <a:srgbClr val="FFFFFF"/>
                  </a:solidFill>
                </a:uFill>
                <a:latin typeface="Franklin Gothic Book" panose="020B0503020102020204" pitchFamily="34" charset="0"/>
                <a:cs typeface="Calibri"/>
              </a:rPr>
              <a:t>and</a:t>
            </a:r>
            <a:r>
              <a:rPr lang="en-US" sz="2400" b="1" u="sng" spc="-45" dirty="0">
                <a:solidFill>
                  <a:srgbClr val="333F50"/>
                </a:solidFill>
                <a:uFill>
                  <a:solidFill>
                    <a:srgbClr val="FFFFFF"/>
                  </a:solidFill>
                </a:uFill>
                <a:latin typeface="Franklin Gothic Book" panose="020B0503020102020204" pitchFamily="34" charset="0"/>
                <a:cs typeface="Calibri"/>
              </a:rPr>
              <a:t> </a:t>
            </a:r>
            <a:r>
              <a:rPr lang="en-US" sz="2400" b="1" u="sng" spc="-10" dirty="0">
                <a:solidFill>
                  <a:srgbClr val="333F50"/>
                </a:solidFill>
                <a:uFill>
                  <a:solidFill>
                    <a:srgbClr val="FFFFFF"/>
                  </a:solidFill>
                </a:uFill>
                <a:latin typeface="Franklin Gothic Book" panose="020B0503020102020204" pitchFamily="34" charset="0"/>
                <a:cs typeface="Calibri"/>
              </a:rPr>
              <a:t>Referrals</a:t>
            </a:r>
            <a:r>
              <a:rPr lang="en-US" sz="2400" b="1" u="sng" spc="-40" dirty="0">
                <a:solidFill>
                  <a:srgbClr val="333F50"/>
                </a:solidFill>
                <a:uFill>
                  <a:solidFill>
                    <a:srgbClr val="FFFFFF"/>
                  </a:solidFill>
                </a:uFill>
                <a:latin typeface="Franklin Gothic Book" panose="020B0503020102020204" pitchFamily="34" charset="0"/>
                <a:cs typeface="Calibri"/>
              </a:rPr>
              <a:t> </a:t>
            </a:r>
            <a:r>
              <a:rPr lang="en-US" sz="2400" b="1" u="sng" dirty="0">
                <a:solidFill>
                  <a:srgbClr val="333F50"/>
                </a:solidFill>
                <a:uFill>
                  <a:solidFill>
                    <a:srgbClr val="FFFFFF"/>
                  </a:solidFill>
                </a:uFill>
                <a:latin typeface="Franklin Gothic Book" panose="020B0503020102020204" pitchFamily="34" charset="0"/>
                <a:cs typeface="Calibri"/>
              </a:rPr>
              <a:t>for</a:t>
            </a:r>
            <a:r>
              <a:rPr lang="en-US" sz="2400" b="1" u="sng" spc="-25" dirty="0">
                <a:solidFill>
                  <a:srgbClr val="333F50"/>
                </a:solidFill>
                <a:uFill>
                  <a:solidFill>
                    <a:srgbClr val="FFFFFF"/>
                  </a:solidFill>
                </a:uFill>
                <a:latin typeface="Franklin Gothic Book" panose="020B0503020102020204" pitchFamily="34" charset="0"/>
                <a:cs typeface="Calibri"/>
              </a:rPr>
              <a:t> </a:t>
            </a:r>
            <a:r>
              <a:rPr lang="en-US" sz="2400" b="1" u="sng" dirty="0">
                <a:solidFill>
                  <a:srgbClr val="333F50"/>
                </a:solidFill>
                <a:uFill>
                  <a:solidFill>
                    <a:srgbClr val="FFFFFF"/>
                  </a:solidFill>
                </a:uFill>
                <a:latin typeface="Franklin Gothic Book" panose="020B0503020102020204" pitchFamily="34" charset="0"/>
                <a:cs typeface="Calibri"/>
              </a:rPr>
              <a:t>Disciplinary</a:t>
            </a:r>
            <a:r>
              <a:rPr lang="en-US" sz="2400" b="1" u="sng" spc="-60" dirty="0">
                <a:solidFill>
                  <a:srgbClr val="333F50"/>
                </a:solidFill>
                <a:uFill>
                  <a:solidFill>
                    <a:srgbClr val="FFFFFF"/>
                  </a:solidFill>
                </a:uFill>
                <a:latin typeface="Franklin Gothic Book" panose="020B0503020102020204" pitchFamily="34" charset="0"/>
                <a:cs typeface="Calibri"/>
              </a:rPr>
              <a:t> </a:t>
            </a:r>
            <a:r>
              <a:rPr lang="en-US" sz="2400" b="1" u="sng" spc="-10" dirty="0">
                <a:solidFill>
                  <a:srgbClr val="333F50"/>
                </a:solidFill>
                <a:uFill>
                  <a:solidFill>
                    <a:srgbClr val="FFFFFF"/>
                  </a:solidFill>
                </a:uFill>
                <a:latin typeface="Franklin Gothic Book" panose="020B0503020102020204" pitchFamily="34" charset="0"/>
                <a:cs typeface="Calibri"/>
              </a:rPr>
              <a:t>Action</a:t>
            </a:r>
          </a:p>
          <a:p>
            <a:pPr marL="294640" indent="-281940">
              <a:lnSpc>
                <a:spcPct val="100000"/>
              </a:lnSpc>
              <a:spcBef>
                <a:spcPts val="95"/>
              </a:spcBef>
              <a:buFont typeface="Arial"/>
              <a:buChar char="•"/>
              <a:tabLst>
                <a:tab pos="294005" algn="l"/>
                <a:tab pos="294640" algn="l"/>
              </a:tabLst>
            </a:pPr>
            <a:r>
              <a:rPr lang="en-US" b="1" dirty="0">
                <a:solidFill>
                  <a:srgbClr val="333F50"/>
                </a:solidFill>
                <a:latin typeface="Franklin Gothic Book" panose="020B0503020102020204" pitchFamily="34" charset="0"/>
                <a:cs typeface="Calibri"/>
              </a:rPr>
              <a:t>Carrying</a:t>
            </a:r>
            <a:r>
              <a:rPr lang="en-US" b="1" spc="-30" dirty="0">
                <a:solidFill>
                  <a:srgbClr val="333F50"/>
                </a:solidFill>
                <a:latin typeface="Franklin Gothic Book" panose="020B0503020102020204" pitchFamily="34" charset="0"/>
                <a:cs typeface="Calibri"/>
              </a:rPr>
              <a:t> </a:t>
            </a:r>
            <a:r>
              <a:rPr lang="en-US" b="1" dirty="0">
                <a:solidFill>
                  <a:srgbClr val="333F50"/>
                </a:solidFill>
                <a:latin typeface="Franklin Gothic Book" panose="020B0503020102020204" pitchFamily="34" charset="0"/>
                <a:cs typeface="Calibri"/>
              </a:rPr>
              <a:t>and</a:t>
            </a:r>
            <a:r>
              <a:rPr lang="en-US" b="1" spc="-40" dirty="0">
                <a:solidFill>
                  <a:srgbClr val="333F50"/>
                </a:solidFill>
                <a:latin typeface="Franklin Gothic Book" panose="020B0503020102020204" pitchFamily="34" charset="0"/>
                <a:cs typeface="Calibri"/>
              </a:rPr>
              <a:t> </a:t>
            </a:r>
            <a:r>
              <a:rPr lang="en-US" b="1" dirty="0">
                <a:solidFill>
                  <a:srgbClr val="333F50"/>
                </a:solidFill>
                <a:latin typeface="Franklin Gothic Book" panose="020B0503020102020204" pitchFamily="34" charset="0"/>
                <a:cs typeface="Calibri"/>
              </a:rPr>
              <a:t>possessing</a:t>
            </a:r>
            <a:r>
              <a:rPr lang="en-US" b="1" spc="-45"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weapons</a:t>
            </a:r>
            <a:endParaRPr lang="en-US" dirty="0">
              <a:solidFill>
                <a:srgbClr val="333F50"/>
              </a:solidFill>
              <a:latin typeface="Franklin Gothic Book" panose="020B0503020102020204" pitchFamily="34" charset="0"/>
              <a:cs typeface="Calibri"/>
            </a:endParaRPr>
          </a:p>
          <a:p>
            <a:pPr marL="294640" indent="-281940">
              <a:lnSpc>
                <a:spcPct val="100000"/>
              </a:lnSpc>
              <a:buFont typeface="Arial"/>
              <a:buChar char="•"/>
              <a:tabLst>
                <a:tab pos="294005" algn="l"/>
                <a:tab pos="294640" algn="l"/>
              </a:tabLst>
            </a:pPr>
            <a:r>
              <a:rPr lang="en-US" b="1" dirty="0">
                <a:solidFill>
                  <a:srgbClr val="333F50"/>
                </a:solidFill>
                <a:latin typeface="Franklin Gothic Book" panose="020B0503020102020204" pitchFamily="34" charset="0"/>
                <a:cs typeface="Calibri"/>
              </a:rPr>
              <a:t>Drug</a:t>
            </a:r>
            <a:r>
              <a:rPr lang="en-US" b="1" spc="-25"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abuse</a:t>
            </a:r>
            <a:endParaRPr lang="en-US" dirty="0">
              <a:solidFill>
                <a:srgbClr val="333F50"/>
              </a:solidFill>
              <a:latin typeface="Franklin Gothic Book" panose="020B0503020102020204" pitchFamily="34" charset="0"/>
              <a:cs typeface="Calibri"/>
            </a:endParaRPr>
          </a:p>
          <a:p>
            <a:pPr marL="294640" indent="-281940">
              <a:lnSpc>
                <a:spcPct val="100000"/>
              </a:lnSpc>
              <a:buFont typeface="Arial"/>
              <a:buChar char="•"/>
              <a:tabLst>
                <a:tab pos="294005" algn="l"/>
                <a:tab pos="294640" algn="l"/>
              </a:tabLst>
            </a:pPr>
            <a:r>
              <a:rPr lang="en-US" b="1" dirty="0">
                <a:solidFill>
                  <a:srgbClr val="333F50"/>
                </a:solidFill>
                <a:latin typeface="Franklin Gothic Book" panose="020B0503020102020204" pitchFamily="34" charset="0"/>
                <a:cs typeface="Calibri"/>
              </a:rPr>
              <a:t>Liquor</a:t>
            </a:r>
            <a:r>
              <a:rPr lang="en-US" b="1" spc="-30" dirty="0">
                <a:solidFill>
                  <a:srgbClr val="333F50"/>
                </a:solidFill>
                <a:latin typeface="Franklin Gothic Book" panose="020B0503020102020204" pitchFamily="34" charset="0"/>
                <a:cs typeface="Calibri"/>
              </a:rPr>
              <a:t> </a:t>
            </a:r>
            <a:r>
              <a:rPr lang="en-US" b="1" dirty="0">
                <a:solidFill>
                  <a:srgbClr val="333F50"/>
                </a:solidFill>
                <a:latin typeface="Franklin Gothic Book" panose="020B0503020102020204" pitchFamily="34" charset="0"/>
                <a:cs typeface="Calibri"/>
              </a:rPr>
              <a:t>law</a:t>
            </a:r>
            <a:r>
              <a:rPr lang="en-US" b="1" spc="-60" dirty="0">
                <a:solidFill>
                  <a:srgbClr val="333F50"/>
                </a:solidFill>
                <a:latin typeface="Franklin Gothic Book" panose="020B0503020102020204" pitchFamily="34" charset="0"/>
                <a:cs typeface="Calibri"/>
              </a:rPr>
              <a:t> </a:t>
            </a:r>
            <a:r>
              <a:rPr lang="en-US" b="1" spc="-10" dirty="0">
                <a:solidFill>
                  <a:srgbClr val="333F50"/>
                </a:solidFill>
                <a:latin typeface="Franklin Gothic Book" panose="020B0503020102020204" pitchFamily="34" charset="0"/>
                <a:cs typeface="Calibri"/>
              </a:rPr>
              <a:t>violations</a:t>
            </a:r>
            <a:endParaRPr lang="en-US" dirty="0">
              <a:solidFill>
                <a:srgbClr val="333F50"/>
              </a:solidFill>
              <a:latin typeface="Franklin Gothic Book" panose="020B0503020102020204" pitchFamily="34" charset="0"/>
              <a:cs typeface="Calibri"/>
            </a:endParaRPr>
          </a:p>
        </p:txBody>
      </p:sp>
    </p:spTree>
    <p:extLst>
      <p:ext uri="{BB962C8B-B14F-4D97-AF65-F5344CB8AC3E}">
        <p14:creationId xmlns:p14="http://schemas.microsoft.com/office/powerpoint/2010/main" val="1572545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mu-powerpoint-template-block-logo (3)" id="{FBB78543-4264-AA40-9035-262C7802E6FB}" vid="{BBBC8AB1-DDA3-0B47-8D53-0B709E6ABDAB}"/>
    </a:ext>
  </a:extLst>
</a:theme>
</file>

<file path=docProps/app.xml><?xml version="1.0" encoding="utf-8"?>
<Properties xmlns="http://schemas.openxmlformats.org/officeDocument/2006/extended-properties" xmlns:vt="http://schemas.openxmlformats.org/officeDocument/2006/docPropsVTypes">
  <Template/>
  <TotalTime>6689</TotalTime>
  <Words>1420</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Malgun Gothic</vt:lpstr>
      <vt:lpstr>Arial</vt:lpstr>
      <vt:lpstr>Calibri</vt:lpstr>
      <vt:lpstr>Franklin Gothic Book</vt:lpstr>
      <vt:lpstr>Rockwell</vt:lpstr>
      <vt:lpstr>Wingdings</vt:lpstr>
      <vt:lpstr>Office Theme</vt:lpstr>
      <vt:lpstr>PowerPoint Presentation</vt:lpstr>
      <vt:lpstr>OBJECTIVES </vt:lpstr>
      <vt:lpstr>Clery Act History  </vt:lpstr>
      <vt:lpstr>IMPACT OF THE CLERY ACT</vt:lpstr>
      <vt:lpstr>PURPOSE OF THE CLERY ACT </vt:lpstr>
      <vt:lpstr> </vt:lpstr>
      <vt:lpstr>DEFINITION OF CSA AT JMU</vt:lpstr>
      <vt:lpstr> </vt:lpstr>
      <vt:lpstr>“WHAT ARE CLERY ACT CRIMES?”</vt:lpstr>
      <vt:lpstr> </vt:lpstr>
      <vt:lpstr>“WHAT IF VICTIMS WISH TO REMAIN                      ANONYMOUS?”</vt:lpstr>
      <vt:lpstr> </vt:lpstr>
      <vt:lpstr>CSA REPORTING PROCEDURES</vt:lpstr>
      <vt:lpstr> </vt:lpstr>
      <vt:lpstr>Mission Statement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Glick, Felicia - glickfj</cp:lastModifiedBy>
  <cp:revision>125</cp:revision>
  <cp:lastPrinted>2018-11-29T21:45:22Z</cp:lastPrinted>
  <dcterms:created xsi:type="dcterms:W3CDTF">2018-10-25T14:17:50Z</dcterms:created>
  <dcterms:modified xsi:type="dcterms:W3CDTF">2024-02-14T21:10:49Z</dcterms:modified>
</cp:coreProperties>
</file>